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.xml" ContentType="application/vnd.openxmlformats-officedocument.presentationml.tags+xml"/>
  <Override PartName="/ppt/notesSlides/notesSlide34.xml" ContentType="application/vnd.openxmlformats-officedocument.presentationml.notesSlide+xml"/>
  <Override PartName="/ppt/tags/tag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66"/>
  </p:notesMasterIdLst>
  <p:handoutMasterIdLst>
    <p:handoutMasterId r:id="rId67"/>
  </p:handoutMasterIdLst>
  <p:sldIdLst>
    <p:sldId id="1556" r:id="rId2"/>
    <p:sldId id="1430" r:id="rId3"/>
    <p:sldId id="1432" r:id="rId4"/>
    <p:sldId id="1386" r:id="rId5"/>
    <p:sldId id="1438" r:id="rId6"/>
    <p:sldId id="1413" r:id="rId7"/>
    <p:sldId id="1420" r:id="rId8"/>
    <p:sldId id="1421" r:id="rId9"/>
    <p:sldId id="1674" r:id="rId10"/>
    <p:sldId id="1437" r:id="rId11"/>
    <p:sldId id="1425" r:id="rId12"/>
    <p:sldId id="1431" r:id="rId13"/>
    <p:sldId id="1675" r:id="rId14"/>
    <p:sldId id="1427" r:id="rId15"/>
    <p:sldId id="1414" r:id="rId16"/>
    <p:sldId id="1676" r:id="rId17"/>
    <p:sldId id="1436" r:id="rId18"/>
    <p:sldId id="1388" r:id="rId19"/>
    <p:sldId id="1428" r:id="rId20"/>
    <p:sldId id="1677" r:id="rId21"/>
    <p:sldId id="1680" r:id="rId22"/>
    <p:sldId id="1681" r:id="rId23"/>
    <p:sldId id="338" r:id="rId24"/>
    <p:sldId id="1429" r:id="rId25"/>
    <p:sldId id="284" r:id="rId26"/>
    <p:sldId id="260" r:id="rId27"/>
    <p:sldId id="259" r:id="rId28"/>
    <p:sldId id="285" r:id="rId29"/>
    <p:sldId id="287" r:id="rId30"/>
    <p:sldId id="286" r:id="rId31"/>
    <p:sldId id="288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5" r:id="rId46"/>
    <p:sldId id="356" r:id="rId47"/>
    <p:sldId id="1435" r:id="rId48"/>
    <p:sldId id="357" r:id="rId49"/>
    <p:sldId id="358" r:id="rId50"/>
    <p:sldId id="359" r:id="rId51"/>
    <p:sldId id="360" r:id="rId52"/>
    <p:sldId id="361" r:id="rId53"/>
    <p:sldId id="362" r:id="rId54"/>
    <p:sldId id="430" r:id="rId55"/>
    <p:sldId id="432" r:id="rId56"/>
    <p:sldId id="431" r:id="rId57"/>
    <p:sldId id="433" r:id="rId58"/>
    <p:sldId id="1441" r:id="rId59"/>
    <p:sldId id="434" r:id="rId60"/>
    <p:sldId id="1678" r:id="rId61"/>
    <p:sldId id="435" r:id="rId62"/>
    <p:sldId id="1679" r:id="rId63"/>
    <p:sldId id="437" r:id="rId64"/>
    <p:sldId id="1599" r:id="rId6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EA"/>
    <a:srgbClr val="9A0201"/>
    <a:srgbClr val="C9DDFB"/>
    <a:srgbClr val="D6DCE5"/>
    <a:srgbClr val="DBEFF2"/>
    <a:srgbClr val="BED7EE"/>
    <a:srgbClr val="EFEDE1"/>
    <a:srgbClr val="C9DCFA"/>
    <a:srgbClr val="B10000"/>
    <a:srgbClr val="00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2"/>
    <p:restoredTop sz="95384" autoAdjust="0"/>
  </p:normalViewPr>
  <p:slideViewPr>
    <p:cSldViewPr snapToGrid="0" snapToObjects="1">
      <p:cViewPr varScale="1">
        <p:scale>
          <a:sx n="116" d="100"/>
          <a:sy n="116" d="100"/>
        </p:scale>
        <p:origin x="21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340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7F55E73-1F85-FF4B-84BB-0F26D23E35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617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A3B4573-DC42-814A-AA19-DDDB4F35D741}" type="datetime1">
              <a:rPr lang="en-US" smtClean="0"/>
              <a:t>9/3/25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502AA77-C507-8DFB-4048-9AEF6B218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138A0-E337-BE4F-93FC-743A1316561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8080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19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2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5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6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0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39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76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36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08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1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2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76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70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26919-5AC1-DF99-2B5D-A2856189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B573B6-AA08-FF7A-E266-F10B1C63B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2B1A06-8445-9431-FD13-17E917ABE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70590-2431-6204-1D69-FA82ABFF62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39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461CA-0292-59BE-606C-AAC89B9A5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E1F87B-8A83-28F6-1B72-BD2CCB64C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4CC2A2-77D8-CF20-6A48-E31BD7355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F5EE2-78C8-A3BB-4E03-9D011C8CA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22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7026D3A-99CC-4DFF-B617-88F6BBCA7038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423180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7026D3A-99CC-4DFF-B617-88F6BBCA7038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43925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12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223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03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99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9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91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09A55F-00ED-4082-99F1-0478A7820AC6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948040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93A54B-D05A-4EAA-BCE8-CF9C4EECC22A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20787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332AF5-8D57-47ED-A261-325D7E66C45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63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353767-FDEC-441C-8B16-71EBD54A0F6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12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0CF436-8175-48DB-A011-B2335F7E98D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34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9E5C011-E436-4EA8-AB88-720DC6EF645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515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F45B13-B935-49EE-A905-B24C660A292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476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D2DC1B-4AF4-4395-842D-95FD87FFD9F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47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50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AB1E1A-5277-46AF-8FD8-43A29236BB8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43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3B1577-08BF-4F8C-9C9D-9BD81F24B87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60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887C45-EB6A-4212-9852-D821107ED28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652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02D51F-1698-467F-A7F6-7D76B89CC98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351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8C6C75-5DB9-492C-A135-293EB68CDD3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12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FA6E8F-8B9E-48A0-8E50-DC39C8C5A99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4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C91EA0-ED12-4D4B-B85D-811745FAE6D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234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C91EA0-ED12-4D4B-B85D-811745FAE6D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77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D2AC81-8818-4083-A38B-2AE4F3C7788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8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625EAB-48FA-4F55-B267-16DC11CA7C9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9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148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794190-2EE7-47F1-AFDA-C3CAD4E22A2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284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1080D99-0426-4875-9C77-7F84FBD4DE4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810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27D187-3A4A-4E45-9B13-E01678E9229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15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CD8E68-BAC0-4FAA-9DA6-C3E73CE1B0E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31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79493C-5878-4D29-9457-3623194ACDD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043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FF4DB8-8CFB-4DF0-BC44-B7BB96E897A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568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BB2CF7-87DA-4A8E-9D6E-46CE97D84BD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282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B311F5-4371-411B-AB86-FE42896CF03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801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B311F5-4371-411B-AB86-FE42896CF03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97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3AAC3C-30D0-4F69-ACD6-FFE04CB7505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99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878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3AAC3C-30D0-4F69-ACD6-FFE04CB7505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02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C5CC1-FCF1-44FA-AC9C-78756146ABA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730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C5CC1-FCF1-44FA-AC9C-78756146ABA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092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A82675-4193-4897-9BDC-440FB45DE7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150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2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94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76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34143"/>
            <a:ext cx="9144000" cy="2133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97828"/>
            <a:ext cx="6400800" cy="1240971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6E2D5B-B408-7A89-06C0-51960A39F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1" y="6150997"/>
            <a:ext cx="1676400" cy="6363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4CF284-BD79-E439-BEF7-156B5950CD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1491" y="6150997"/>
            <a:ext cx="636308" cy="6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6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779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92191"/>
          </a:xfrm>
          <a:solidFill>
            <a:srgbClr val="9A0201"/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8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Gill Sans MT" charset="0"/>
                <a:ea typeface="Gill Sans MT" charset="0"/>
                <a:cs typeface="Gill Sans MT" charset="0"/>
              </a:defRPr>
            </a:lvl1pPr>
            <a:lvl2pPr>
              <a:defRPr sz="2400">
                <a:latin typeface="Gill Sans MT" charset="0"/>
                <a:ea typeface="Gill Sans MT" charset="0"/>
                <a:cs typeface="Gill Sans MT" charset="0"/>
              </a:defRPr>
            </a:lvl2pPr>
            <a:lvl3pPr marL="1143000" indent="-228600">
              <a:buFont typeface="Wingdings" pitchFamily="2" charset="2"/>
              <a:buChar char="§"/>
              <a:defRPr sz="2000">
                <a:latin typeface="Gill Sans MT" charset="0"/>
                <a:ea typeface="Gill Sans MT" charset="0"/>
                <a:cs typeface="Gill Sans MT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18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‹#›</a:t>
            </a:fld>
            <a:r>
              <a:rPr lang="en-US" dirty="0"/>
              <a:t> / 64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762F1-D8D6-093B-0CF5-AE191AD430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" y="6278925"/>
            <a:ext cx="1483360" cy="5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534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709058"/>
            <a:ext cx="4343400" cy="4593771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9058"/>
            <a:ext cx="4343400" cy="4593771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5472958-A9FB-3BD2-D1E4-7E6AC90A16EA}"/>
              </a:ext>
            </a:extLst>
          </p:cNvPr>
          <p:cNvSpPr/>
          <p:nvPr userDrawn="1"/>
        </p:nvSpPr>
        <p:spPr>
          <a:xfrm>
            <a:off x="500743" y="1338941"/>
            <a:ext cx="3668485" cy="3918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Gill Sans MT" panose="020B0502020104020203" pitchFamily="34" charset="0"/>
              </a:rPr>
              <a:t>Sub-Title</a:t>
            </a:r>
            <a:endParaRPr kumimoji="1" lang="ko-Kore-KR" alt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287BCF0-970A-D618-D1A3-805015060886}"/>
              </a:ext>
            </a:extLst>
          </p:cNvPr>
          <p:cNvSpPr/>
          <p:nvPr userDrawn="1"/>
        </p:nvSpPr>
        <p:spPr>
          <a:xfrm>
            <a:off x="4974772" y="1338941"/>
            <a:ext cx="3668485" cy="3918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Gill Sans MT" panose="020B0502020104020203" pitchFamily="34" charset="0"/>
              </a:rPr>
              <a:t>Sub-Title</a:t>
            </a:r>
            <a:endParaRPr kumimoji="1" lang="ko-Kore-KR" alt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93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87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F38AF0-7033-7594-3782-295E4B14DD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" y="6278925"/>
            <a:ext cx="1483360" cy="5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5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333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3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08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38491"/>
          </a:xfrm>
          <a:prstGeom prst="rect">
            <a:avLst/>
          </a:prstGeom>
          <a:solidFill>
            <a:srgbClr val="9A020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927" y="1387098"/>
            <a:ext cx="8704579" cy="4739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5314" y="64887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06C8BE47-A309-A04A-8ACD-5472A992E3BA}" type="slidenum">
              <a:rPr lang="en-US" smtClean="0"/>
              <a:pPr/>
              <a:t>‹#›</a:t>
            </a:fld>
            <a:r>
              <a:rPr lang="en-US" dirty="0"/>
              <a:t> / 64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C1FA9-D088-05FB-E2A6-D45FC1627490}"/>
              </a:ext>
            </a:extLst>
          </p:cNvPr>
          <p:cNvSpPr txBox="1"/>
          <p:nvPr userDrawn="1"/>
        </p:nvSpPr>
        <p:spPr>
          <a:xfrm>
            <a:off x="2440693" y="6546048"/>
            <a:ext cx="438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bg1">
                    <a:lumMod val="65000"/>
                  </a:schemeClr>
                </a:solidFill>
              </a:rPr>
              <a:t>430.211 Programming Methodology</a:t>
            </a:r>
            <a:endParaRPr kumimoji="1" lang="ko-Kore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6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7" r:id="rId7"/>
    <p:sldLayoutId id="2147483738" r:id="rId8"/>
    <p:sldLayoutId id="2147483739" r:id="rId9"/>
    <p:sldLayoutId id="2147483740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800" kern="120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6lWUpL2QR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radar/the-end-of-programming-as-we-know-i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x2tSsd3aFc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rqUFeQks36pkJvzQ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tsmoon@snu.ac.k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mailto:hwbae0326@snu.ac.kr" TargetMode="External"/><Relationship Id="rId3" Type="http://schemas.openxmlformats.org/officeDocument/2006/relationships/hyperlink" Target="mailto:peterkim98@snu.ac.kr" TargetMode="External"/><Relationship Id="rId7" Type="http://schemas.openxmlformats.org/officeDocument/2006/relationships/hyperlink" Target="mailto:ysmsoomin@snu.ac.k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hw0501@snu.ac.kr" TargetMode="External"/><Relationship Id="rId5" Type="http://schemas.openxmlformats.org/officeDocument/2006/relationships/hyperlink" Target="mailto:danieljyh@snu.ac.kr" TargetMode="External"/><Relationship Id="rId4" Type="http://schemas.openxmlformats.org/officeDocument/2006/relationships/hyperlink" Target="mailto:parkjh9229@snu.ac.kr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mindlab-snu.github.io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smoon@snu.ac.k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1085F-9BC2-80AE-01A6-7990CD4FC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4143"/>
            <a:ext cx="9144000" cy="1918517"/>
          </a:xfrm>
        </p:spPr>
        <p:txBody>
          <a:bodyPr/>
          <a:lstStyle/>
          <a:p>
            <a:r>
              <a:rPr lang="en-US" altLang="ko-KR" dirty="0"/>
              <a:t>430.211 Programming Methodology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프로그래밍 방법론</a:t>
            </a:r>
            <a:r>
              <a:rPr lang="en-US" altLang="ko-KR" dirty="0"/>
              <a:t>)</a:t>
            </a:r>
            <a:endParaRPr kumimoji="1" lang="en-US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D90AE5-9547-4127-6505-3D8B59442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595" y="3361507"/>
            <a:ext cx="7040880" cy="2673533"/>
          </a:xfrm>
        </p:spPr>
        <p:txBody>
          <a:bodyPr/>
          <a:lstStyle/>
          <a:p>
            <a:r>
              <a:rPr kumimoji="1" lang="en-US" altLang="ko-Kore-KR" b="1" dirty="0" err="1"/>
              <a:t>Taesup</a:t>
            </a:r>
            <a:r>
              <a:rPr kumimoji="1" lang="en-US" altLang="ko-Kore-KR" b="1" dirty="0"/>
              <a:t> Moon</a:t>
            </a:r>
            <a:br>
              <a:rPr kumimoji="1" lang="en-US" altLang="ko-Kore-KR" b="1" dirty="0"/>
            </a:br>
            <a:endParaRPr kumimoji="1" lang="en-US" altLang="ko-Kore-KR" b="1" dirty="0"/>
          </a:p>
          <a:p>
            <a:r>
              <a:rPr kumimoji="1" lang="en-US" altLang="ko-Kore-KR" sz="2000" dirty="0"/>
              <a:t>Department of Electrical and Computer Engineering</a:t>
            </a:r>
          </a:p>
          <a:p>
            <a:r>
              <a:rPr kumimoji="1" lang="en-US" altLang="ko-Kore-KR" sz="2000" dirty="0"/>
              <a:t>Seoul National University</a:t>
            </a:r>
          </a:p>
          <a:p>
            <a:endParaRPr kumimoji="1" lang="en-US" altLang="ko-Kore-KR" sz="1600" dirty="0"/>
          </a:p>
          <a:p>
            <a:endParaRPr kumimoji="1" lang="en-US" altLang="ko-Kore-KR" sz="2000" dirty="0"/>
          </a:p>
        </p:txBody>
      </p:sp>
    </p:spTree>
    <p:extLst>
      <p:ext uri="{BB962C8B-B14F-4D97-AF65-F5344CB8AC3E}">
        <p14:creationId xmlns:p14="http://schemas.microsoft.com/office/powerpoint/2010/main" val="269929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Grading policy - Homework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AI tools (ChatGPT, Claude, Gemini, … 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Two sides of a sword</a:t>
            </a:r>
            <a:r>
              <a:rPr lang="ko-KR" altLang="en-US" dirty="0"/>
              <a:t> </a:t>
            </a:r>
            <a:r>
              <a:rPr lang="en-US" altLang="ko-KR" dirty="0"/>
              <a:t>(beneficial vs. harmful)</a:t>
            </a:r>
          </a:p>
          <a:p>
            <a:pPr lvl="1"/>
            <a:r>
              <a:rPr lang="en-US" altLang="ko-KR" dirty="0"/>
              <a:t>Actively using </a:t>
            </a:r>
            <a:r>
              <a:rPr lang="en-US" altLang="ko-KR" dirty="0" err="1"/>
              <a:t>ChatGPT</a:t>
            </a:r>
            <a:r>
              <a:rPr lang="en-US" altLang="ko-KR" dirty="0"/>
              <a:t> for generating answers for the HW</a:t>
            </a:r>
            <a:br>
              <a:rPr lang="en-US" altLang="ko-KR" dirty="0"/>
            </a:br>
            <a:r>
              <a:rPr lang="en-US" altLang="ko-KR" dirty="0"/>
              <a:t>is regarded as a </a:t>
            </a:r>
            <a:r>
              <a:rPr lang="en-US" altLang="ko-KR" b="1" dirty="0">
                <a:solidFill>
                  <a:srgbClr val="FF0000"/>
                </a:solidFill>
              </a:rPr>
              <a:t>plagiarism! </a:t>
            </a:r>
          </a:p>
          <a:p>
            <a:pPr lvl="1"/>
            <a:r>
              <a:rPr lang="en-US" altLang="ko-KR" dirty="0"/>
              <a:t>In fact, it makes us think deeply about the future of programming itself…</a:t>
            </a:r>
          </a:p>
          <a:p>
            <a:pPr lvl="1"/>
            <a:r>
              <a:rPr lang="en-US" altLang="ko-KR" dirty="0"/>
              <a:t>HWs are for improving your skills / understanding about programming, not for your grade!</a:t>
            </a:r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" altLang="ko-KR" dirty="0">
              <a:sym typeface="Wingdings" pitchFamily="2" charset="2"/>
            </a:endParaRPr>
          </a:p>
          <a:p>
            <a:pPr marL="0" indent="0" fontAlgn="base">
              <a:buNone/>
            </a:pPr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3A267-B123-059F-D03A-D105DBB3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10</a:t>
            </a:fld>
            <a:r>
              <a:rPr lang="en-US"/>
              <a:t> / 62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E41BF-21E7-C609-B7F5-B9ED4E820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65" y="4940005"/>
            <a:ext cx="2697867" cy="14492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17A537-85BA-919C-EB20-134EFBE6F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146" y="4840101"/>
            <a:ext cx="3226454" cy="16490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406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Grading policy -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Projects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>
                <a:sym typeface="Wingdings" pitchFamily="2" charset="2"/>
              </a:rPr>
              <a:t>There will be 2 projects</a:t>
            </a:r>
          </a:p>
          <a:p>
            <a:pPr lvl="1"/>
            <a:r>
              <a:rPr lang="en" altLang="ko-KR" dirty="0">
                <a:sym typeface="Wingdings" pitchFamily="2" charset="2"/>
              </a:rPr>
              <a:t>Project 1: </a:t>
            </a:r>
            <a:r>
              <a:rPr lang="en-US" altLang="ko-KR" b="1" dirty="0">
                <a:sym typeface="Wingdings" pitchFamily="2" charset="2"/>
              </a:rPr>
              <a:t>TBD</a:t>
            </a:r>
            <a:r>
              <a:rPr lang="en-US" altLang="ko-KR" dirty="0">
                <a:sym typeface="Wingdings" pitchFamily="2" charset="2"/>
              </a:rPr>
              <a:t> (week 8)</a:t>
            </a:r>
            <a:endParaRPr lang="en" altLang="ko-KR" dirty="0">
              <a:sym typeface="Wingdings" pitchFamily="2" charset="2"/>
            </a:endParaRPr>
          </a:p>
          <a:p>
            <a:pPr lvl="1"/>
            <a:r>
              <a:rPr lang="en" altLang="ko-KR" dirty="0">
                <a:sym typeface="Wingdings" pitchFamily="2" charset="2"/>
              </a:rPr>
              <a:t>Project 2: </a:t>
            </a:r>
            <a:r>
              <a:rPr lang="en" altLang="ko-KR" b="1" dirty="0">
                <a:sym typeface="Wingdings" pitchFamily="2" charset="2"/>
              </a:rPr>
              <a:t>TBD</a:t>
            </a:r>
            <a:r>
              <a:rPr lang="en" altLang="ko-KR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(week 12)</a:t>
            </a:r>
          </a:p>
          <a:p>
            <a:r>
              <a:rPr lang="en-US" altLang="ko-KR" dirty="0">
                <a:sym typeface="Wingdings" pitchFamily="2" charset="2"/>
              </a:rPr>
              <a:t>Each project will have 3~4 weeks to work on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More details will be given in Lab2 sessions</a:t>
            </a:r>
          </a:p>
          <a:p>
            <a:r>
              <a:rPr lang="en-US" altLang="ko-KR" dirty="0">
                <a:sym typeface="Wingdings" pitchFamily="2" charset="2"/>
              </a:rPr>
              <a:t>Projects will be more challenging than past years</a:t>
            </a:r>
            <a:br>
              <a:rPr lang="en-US" altLang="ko-KR" dirty="0">
                <a:sym typeface="Wingdings" pitchFamily="2" charset="2"/>
              </a:rPr>
            </a:br>
            <a:r>
              <a:rPr lang="en-US" altLang="ko-KR" dirty="0">
                <a:sym typeface="Wingdings" pitchFamily="2" charset="2"/>
              </a:rPr>
              <a:t>(due to AI tools) 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Team of 2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Some final questions will be about projects </a:t>
            </a:r>
          </a:p>
          <a:p>
            <a:endParaRPr lang="en-US" altLang="ko-KR" dirty="0">
              <a:sym typeface="Wingdings" pitchFamily="2" charset="2"/>
            </a:endParaRPr>
          </a:p>
          <a:p>
            <a:pPr lvl="1"/>
            <a:endParaRPr lang="en" altLang="ko-KR" dirty="0">
              <a:sym typeface="Wingdings" pitchFamily="2" charset="2"/>
            </a:endParaRPr>
          </a:p>
          <a:p>
            <a:pPr marL="0" indent="0" fontAlgn="base">
              <a:buNone/>
            </a:pPr>
            <a:endParaRPr lang="en" altLang="ko-KR" dirty="0"/>
          </a:p>
          <a:p>
            <a:pPr marL="0" indent="0" fontAlgn="base">
              <a:buNone/>
            </a:pPr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7" name="Picture 4" descr="Stopping Unwanted Key Copies for Good - Northeast Security  SolutionsNortheast Security Solutions">
            <a:extLst>
              <a:ext uri="{FF2B5EF4-FFF2-40B4-BE49-F238E27FC236}">
                <a16:creationId xmlns:a16="http://schemas.microsoft.com/office/drawing/2014/main" id="{2AFF125C-91E1-7742-8317-D92F22109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15" y="4811600"/>
            <a:ext cx="2658985" cy="16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1005E-6D97-2E60-E145-7941E62A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11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Grading policy 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Delay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sym typeface="Wingdings" pitchFamily="2" charset="2"/>
                  </a:rPr>
                  <a:t>Use cases</a:t>
                </a:r>
              </a:p>
              <a:p>
                <a:pPr lvl="1"/>
                <a:r>
                  <a:rPr lang="en-US" altLang="ko-KR" dirty="0">
                    <a:sym typeface="Wingdings" pitchFamily="2" charset="2"/>
                  </a:rPr>
                  <a:t>No delayed submission allowed</a:t>
                </a:r>
              </a:p>
              <a:p>
                <a:pPr lvl="1"/>
                <a:r>
                  <a:rPr lang="en-US" altLang="ko-KR" dirty="0">
                    <a:sym typeface="Wingdings" pitchFamily="2" charset="2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sym typeface="Wingdings" pitchFamily="2" charset="2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 days are late, you will get </a:t>
                </a:r>
                <a:br>
                  <a:rPr lang="en-US" altLang="ko-KR" dirty="0">
                    <a:sym typeface="Wingdings" pitchFamily="2" charset="2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m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ax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100−</m:t>
                        </m:r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×20, 0</m:t>
                        </m:r>
                      </m:e>
                    </m:d>
                    <m:r>
                      <a:rPr lang="en-US" altLang="ko-KR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%</m:t>
                    </m:r>
                  </m:oMath>
                </a14:m>
                <a:br>
                  <a:rPr lang="en-US" altLang="ko-KR" dirty="0">
                    <a:sym typeface="Wingdings" pitchFamily="2" charset="2"/>
                  </a:rPr>
                </a:br>
                <a:r>
                  <a:rPr lang="en-US" altLang="ko-KR" dirty="0">
                    <a:sym typeface="Wingdings" pitchFamily="2" charset="2"/>
                  </a:rPr>
                  <a:t>of your score</a:t>
                </a:r>
              </a:p>
              <a:p>
                <a:pPr marL="4572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" altLang="ko-KR" dirty="0">
                  <a:sym typeface="Wingdings" pitchFamily="2" charset="2"/>
                </a:endParaRPr>
              </a:p>
              <a:p>
                <a:pPr marL="0" indent="0" fontAlgn="base">
                  <a:buNone/>
                </a:pPr>
                <a:endParaRPr lang="en" altLang="ko-KR" dirty="0"/>
              </a:p>
              <a:p>
                <a:pPr marL="0" indent="0" fontAlgn="base">
                  <a:buNone/>
                </a:pPr>
                <a:endParaRPr lang="en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marL="0" indent="0">
                  <a:buNone/>
                </a:pPr>
                <a:br>
                  <a:rPr kumimoji="1" lang="en-US" altLang="ko-KR" dirty="0"/>
                </a:br>
                <a:endParaRPr kumimoji="1" lang="en-US" altLang="ko-KR" sz="1600" dirty="0"/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12" t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B331D-EF92-A376-B246-7A98C275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12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0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Grading policy - Attendance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Your attendance score will be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</a:rPr>
                      <m:t>−(</m:t>
                    </m:r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</a:rPr>
                      <m:t>𝑛</m:t>
                    </m:r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</a:rPr>
                      <m:t>−1)×0.25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ko-KR" dirty="0"/>
                  <a:t> is the number of absence (1 absence has no penalty)</a:t>
                </a:r>
              </a:p>
              <a:p>
                <a:pPr lvl="1"/>
                <a:r>
                  <a:rPr lang="en-US" altLang="ko-KR" dirty="0"/>
                  <a:t>Some exceptions on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Valid academic reason (e.g.,  attending a conference, etc.)</a:t>
                </a:r>
              </a:p>
              <a:p>
                <a:pPr lvl="2"/>
                <a:r>
                  <a:rPr lang="en-US" altLang="ko-KR" dirty="0"/>
                  <a:t>Serious matters (e.g., reserve force training, attending a direct family member funeral, etc.)</a:t>
                </a:r>
              </a:p>
              <a:p>
                <a:pPr lvl="2"/>
                <a:r>
                  <a:rPr lang="en-US" altLang="ko-KR" dirty="0"/>
                  <a:t>Serious illness</a:t>
                </a:r>
                <a:br>
                  <a:rPr lang="en-US" altLang="ko-KR" dirty="0">
                    <a:sym typeface="Wingdings" pitchFamily="2" charset="2"/>
                  </a:rPr>
                </a:br>
                <a:r>
                  <a:rPr lang="en-US" altLang="ko-KR" dirty="0">
                    <a:sym typeface="Wingdings" pitchFamily="2" charset="2"/>
                  </a:rPr>
                  <a:t> Regular dental appointment, mild stomachache are not acceptable</a:t>
                </a:r>
              </a:p>
              <a:p>
                <a:pPr lvl="2"/>
                <a:r>
                  <a:rPr lang="en-US" altLang="ko-KR" dirty="0">
                    <a:sym typeface="Wingdings" pitchFamily="2" charset="2"/>
                  </a:rPr>
                  <a:t>In all above cases, you need to </a:t>
                </a:r>
                <a:r>
                  <a:rPr lang="en-US" altLang="ko-KR" b="1" dirty="0">
                    <a:sym typeface="Wingdings" pitchFamily="2" charset="2"/>
                  </a:rPr>
                  <a:t>contact the lecturer</a:t>
                </a:r>
                <a:r>
                  <a:rPr lang="en-US" altLang="ko-KR" dirty="0">
                    <a:sym typeface="Wingdings" pitchFamily="2" charset="2"/>
                  </a:rPr>
                  <a:t> (both for the Lecture and the Labs) </a:t>
                </a:r>
                <a:r>
                  <a:rPr lang="en-US" altLang="ko-KR" b="1" dirty="0">
                    <a:sym typeface="Wingdings" pitchFamily="2" charset="2"/>
                  </a:rPr>
                  <a:t>via e-mail 24 hours prior to the class</a:t>
                </a:r>
              </a:p>
              <a:p>
                <a:pPr lvl="1"/>
                <a:r>
                  <a:rPr lang="en-US" altLang="ko-KR" dirty="0"/>
                  <a:t>Attendance will be checked via random sampling or Google Forms questionnaire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 fontAlgn="base">
                  <a:buNone/>
                </a:pPr>
                <a:endParaRPr lang="en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marL="0" indent="0">
                  <a:buNone/>
                </a:pPr>
                <a:br>
                  <a:rPr kumimoji="1" lang="en-US" altLang="ko-KR" dirty="0"/>
                </a:br>
                <a:endParaRPr kumimoji="1" lang="en-US" altLang="ko-KR" sz="1600" dirty="0"/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12" t="-133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4AF70F-5512-C177-79F7-B967F912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13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4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Grading policy - Participation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Active participation is highly encouraged</a:t>
                </a:r>
              </a:p>
              <a:p>
                <a:pPr lvl="1"/>
                <a:r>
                  <a:rPr lang="en-US" altLang="ko-KR" dirty="0"/>
                  <a:t>After each lecture, a student can submit a Google Form with your name &amp; question to confirm</a:t>
                </a:r>
                <a:endParaRPr kumimoji="1" lang="en" altLang="ko-KR" dirty="0"/>
              </a:p>
              <a:p>
                <a:pPr lvl="1"/>
                <a:r>
                  <a:rPr kumimoji="1" lang="en" altLang="ko-KR" dirty="0"/>
                  <a:t>Depending on the question quality, a bonus point will be used for final grading (Particularly, when the grade is on the boundary)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Point formula: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(# 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weeks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he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she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asked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00B050"/>
                            </a:solidFill>
                          </a:rPr>
                          <m:t>good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00B05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question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0B050"/>
                            </a:solidFill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×10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r>
                  <a:rPr kumimoji="1" lang="en-US" altLang="ko-KR" dirty="0"/>
                  <a:t>You can ask questions </a:t>
                </a:r>
                <a:r>
                  <a:rPr kumimoji="1" lang="en-US" altLang="ko-KR" b="1" dirty="0"/>
                  <a:t>anytime </a:t>
                </a:r>
                <a:r>
                  <a:rPr kumimoji="1" lang="en-US" altLang="ko-KR" dirty="0"/>
                  <a:t>–</a:t>
                </a:r>
                <a:r>
                  <a:rPr kumimoji="1" lang="en-US" altLang="ko-KR" b="1" dirty="0"/>
                  <a:t> </a:t>
                </a:r>
                <a:r>
                  <a:rPr kumimoji="1" lang="en-US" altLang="ko-KR" dirty="0"/>
                  <a:t>class is a safe environments!</a:t>
                </a:r>
                <a:endParaRPr lang="en-US" altLang="ko-KR" dirty="0"/>
              </a:p>
              <a:p>
                <a:pPr lvl="1"/>
                <a:r>
                  <a:rPr kumimoji="1" lang="en-US" altLang="ko-KR" dirty="0"/>
                  <a:t>In fact, this is a bit childish, but please see this: </a:t>
                </a:r>
                <a:r>
                  <a:rPr kumimoji="1" lang="en-US" altLang="ko-KR" dirty="0">
                    <a:hlinkClick r:id="rId3"/>
                  </a:rPr>
                  <a:t>https://www.youtube.com/watch?v=O6lWUpL2QRU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" altLang="ko-KR" dirty="0">
                  <a:sym typeface="Wingdings" pitchFamily="2" charset="2"/>
                </a:endParaRPr>
              </a:p>
              <a:p>
                <a:pPr marL="0" indent="0" fontAlgn="base">
                  <a:buNone/>
                </a:pPr>
                <a:endParaRPr lang="en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marL="0" indent="0">
                  <a:buNone/>
                </a:pPr>
                <a:br>
                  <a:rPr kumimoji="1" lang="en-US" altLang="ko-KR" dirty="0"/>
                </a:br>
                <a:endParaRPr kumimoji="1" lang="en-US" altLang="ko-KR" sz="1600" dirty="0"/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12" t="-1337" r="-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601D1-3394-B226-82D1-65BDE730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14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Prerequisites and Emphasis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dirty="0"/>
              <a:t>Prerequisites 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Basic computer skills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Knowledge/experience of high-level programming languages, e.g., Python</a:t>
            </a:r>
            <a:endParaRPr lang="en-US" altLang="zh-TW" sz="3600" dirty="0"/>
          </a:p>
          <a:p>
            <a:endParaRPr lang="en-US" altLang="zh-TW" dirty="0"/>
          </a:p>
          <a:p>
            <a:r>
              <a:rPr lang="en-US" altLang="zh-TW" dirty="0"/>
              <a:t>Emphasis</a:t>
            </a:r>
          </a:p>
          <a:p>
            <a:pPr lvl="1"/>
            <a:r>
              <a:rPr lang="en-US" altLang="zh-TW" dirty="0"/>
              <a:t>Concepts and programming practices of the Object-Oriented Programming (OOP) paradigm</a:t>
            </a:r>
          </a:p>
          <a:p>
            <a:pPr lvl="1"/>
            <a:r>
              <a:rPr lang="en-US" altLang="zh-TW" dirty="0"/>
              <a:t>Experience of C++ programming skills</a:t>
            </a:r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3F4F8-DA67-2E3F-59AA-CDE433E6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15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84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Schedule for Lecture/Lab1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3927" y="1387098"/>
            <a:ext cx="8704579" cy="4739065"/>
          </a:xfrm>
        </p:spPr>
        <p:txBody>
          <a:bodyPr/>
          <a:lstStyle/>
          <a:p>
            <a:pPr marL="0" indent="0" fontAlgn="base">
              <a:buNone/>
            </a:pPr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6C8BF7AC-FB6B-5F40-AF49-2CE97EEAE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075094"/>
              </p:ext>
            </p:extLst>
          </p:nvPr>
        </p:nvGraphicFramePr>
        <p:xfrm>
          <a:off x="363414" y="1296928"/>
          <a:ext cx="8525092" cy="463277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5483">
                  <a:extLst>
                    <a:ext uri="{9D8B030D-6E8A-4147-A177-3AD203B41FA5}">
                      <a16:colId xmlns:a16="http://schemas.microsoft.com/office/drawing/2014/main" val="999691954"/>
                    </a:ext>
                  </a:extLst>
                </a:gridCol>
                <a:gridCol w="2942088">
                  <a:extLst>
                    <a:ext uri="{9D8B030D-6E8A-4147-A177-3AD203B41FA5}">
                      <a16:colId xmlns:a16="http://schemas.microsoft.com/office/drawing/2014/main" val="3131779137"/>
                    </a:ext>
                  </a:extLst>
                </a:gridCol>
                <a:gridCol w="999291">
                  <a:extLst>
                    <a:ext uri="{9D8B030D-6E8A-4147-A177-3AD203B41FA5}">
                      <a16:colId xmlns:a16="http://schemas.microsoft.com/office/drawing/2014/main" val="1622042862"/>
                    </a:ext>
                  </a:extLst>
                </a:gridCol>
                <a:gridCol w="3528230">
                  <a:extLst>
                    <a:ext uri="{9D8B030D-6E8A-4147-A177-3AD203B41FA5}">
                      <a16:colId xmlns:a16="http://schemas.microsoft.com/office/drawing/2014/main" val="2537655837"/>
                    </a:ext>
                  </a:extLst>
                </a:gridCol>
              </a:tblGrid>
              <a:tr h="50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Week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Contents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Week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Contents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603186"/>
                  </a:ext>
                </a:extLst>
              </a:tr>
              <a:tr h="50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(9/3)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Introduction, C++ Basics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(Ch.1)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(10/29)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Operator Overloading, Friends, and References (Ch.8-1)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32131"/>
                  </a:ext>
                </a:extLst>
              </a:tr>
              <a:tr h="50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2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(9/10)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Flow of Control (Ch.2)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10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(11/5)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Friends, and References (Ch.8-2)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Strings (Ch.9), 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88077"/>
                  </a:ext>
                </a:extLst>
              </a:tr>
              <a:tr h="50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3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(9/17)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Functions (Ch.3)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11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(11/12)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Pointers and Dynamic Arrays (Ch.10)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862454"/>
                  </a:ext>
                </a:extLst>
              </a:tr>
              <a:tr h="50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4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(9/24)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Parameters and Overloading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(Ch.4)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12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(11/19)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Namespaces (Ch.11)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07564"/>
                  </a:ext>
                </a:extLst>
              </a:tr>
              <a:tr h="50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(10/1)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Arrays (Ch.5)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Structures and Classes (Ch.6)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13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(11/26)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Inheritance (Ch.12)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124459"/>
                  </a:ext>
                </a:extLst>
              </a:tr>
              <a:tr h="50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6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(10/8)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Gill Sans MT" panose="020B0502020104020203" pitchFamily="34" charset="0"/>
                        </a:rPr>
                        <a:t>No Class</a:t>
                      </a:r>
                      <a:endParaRPr lang="ko-KR" altLang="en-US" sz="14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14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(12/3)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Virtual Functions (Ch.13)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691954"/>
                  </a:ext>
                </a:extLst>
              </a:tr>
              <a:tr h="50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7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(10/15)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Constructors and Other Tools (Ch.7)</a:t>
                      </a:r>
                    </a:p>
                    <a:p>
                      <a:pPr algn="ctr" latinLnBrk="1"/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15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(12/10)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ill Sans MT" panose="020B0502020104020203" pitchFamily="34" charset="0"/>
                        </a:rPr>
                        <a:t>Templates (Ch.14)</a:t>
                      </a:r>
                      <a:endParaRPr lang="ko-KR" altLang="en-US" sz="1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82198"/>
                  </a:ext>
                </a:extLst>
              </a:tr>
              <a:tr h="50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8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(10/22)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0000EA"/>
                          </a:solidFill>
                          <a:latin typeface="Gill Sans MT" panose="020B0502020104020203" pitchFamily="34" charset="0"/>
                        </a:rPr>
                        <a:t>Midterm Exam</a:t>
                      </a:r>
                      <a:endParaRPr lang="ko-KR" altLang="en-US" sz="1400" b="1" dirty="0">
                        <a:solidFill>
                          <a:srgbClr val="0000E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16</a:t>
                      </a:r>
                      <a:br>
                        <a:rPr lang="en-US" altLang="ko-KR" sz="1100" b="1" dirty="0">
                          <a:latin typeface="Gill Sans MT" panose="020B0502020104020203" pitchFamily="34" charset="0"/>
                        </a:rPr>
                      </a:br>
                      <a:r>
                        <a:rPr lang="en-US" altLang="ko-KR" sz="1100" b="1" dirty="0">
                          <a:latin typeface="Gill Sans MT" panose="020B0502020104020203" pitchFamily="34" charset="0"/>
                        </a:rPr>
                        <a:t>(12/17)</a:t>
                      </a:r>
                      <a:endParaRPr lang="ko-KR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0000EA"/>
                          </a:solidFill>
                          <a:latin typeface="Gill Sans MT" panose="020B0502020104020203" pitchFamily="34" charset="0"/>
                        </a:rPr>
                        <a:t>Final Exam</a:t>
                      </a:r>
                      <a:endParaRPr lang="ko-KR" altLang="en-US" sz="1400" b="1" dirty="0">
                        <a:solidFill>
                          <a:srgbClr val="0000E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68029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E6DB4B-2B4D-4137-944C-5DA56954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16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2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Schedule for Lab2</a:t>
            </a:r>
            <a:endParaRPr kumimoji="1"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E364B59-E41C-6A42-988E-9D1A0B1F6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15097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44F395-6779-6BCA-E6B3-7229E8D0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17</a:t>
            </a:fld>
            <a:r>
              <a:rPr lang="en-US"/>
              <a:t> / 62</a:t>
            </a:r>
            <a:endParaRPr 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3E1E95E-1C63-4AE6-BE31-1D6494B7F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15997"/>
              </p:ext>
            </p:extLst>
          </p:nvPr>
        </p:nvGraphicFramePr>
        <p:xfrm>
          <a:off x="363414" y="1296928"/>
          <a:ext cx="8572500" cy="4665345"/>
        </p:xfrm>
        <a:graphic>
          <a:graphicData uri="http://schemas.openxmlformats.org/drawingml/2006/table">
            <a:tbl>
              <a:tblPr/>
              <a:tblGrid>
                <a:gridCol w="819150">
                  <a:extLst>
                    <a:ext uri="{9D8B030D-6E8A-4147-A177-3AD203B41FA5}">
                      <a16:colId xmlns:a16="http://schemas.microsoft.com/office/drawing/2014/main" val="2077634560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291491175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96413206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3870156902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Week</a:t>
                      </a:r>
                      <a:endParaRPr lang="en-US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Contents</a:t>
                      </a:r>
                      <a:endParaRPr lang="en-US" sz="1400" b="0" i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Week</a:t>
                      </a:r>
                      <a:endParaRPr lang="en-US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Contents</a:t>
                      </a:r>
                      <a:endParaRPr lang="en-US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971763"/>
                  </a:ext>
                </a:extLst>
              </a:tr>
              <a:tr h="512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(9/1)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Linux– Pt. 1</a:t>
                      </a:r>
                      <a:endParaRPr lang="en-US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(10/27)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No class</a:t>
                      </a:r>
                      <a:endParaRPr lang="en-US" altLang="ko-Kore-KR" sz="1400" b="1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ore-KR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5881"/>
                  </a:ext>
                </a:extLst>
              </a:tr>
              <a:tr h="477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2</a:t>
                      </a:r>
                      <a:b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(9/8)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Sorting Algorithm– Pt. 1</a:t>
                      </a:r>
                      <a:endParaRPr lang="en-US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10</a:t>
                      </a:r>
                      <a:br>
                        <a:rPr lang="en-US" altLang="ko-KR" sz="1400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(11/3)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Standard Template Library – Pt. 3</a:t>
                      </a:r>
                      <a:endParaRPr lang="en-US" altLang="ko-Kore-KR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ore-KR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19219"/>
                  </a:ext>
                </a:extLst>
              </a:tr>
              <a:tr h="472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3</a:t>
                      </a:r>
                      <a:b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(9/15)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Sorting Algorithm– Pt. 2</a:t>
                      </a:r>
                      <a:endParaRPr lang="en-US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11</a:t>
                      </a:r>
                    </a:p>
                    <a:p>
                      <a:pPr algn="ctr" latinLnBrk="1"/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(11/10)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Standard Template Library – Pt. 4</a:t>
                      </a:r>
                      <a:endParaRPr lang="en-US" altLang="ko-Kore-KR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967678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4</a:t>
                      </a:r>
                      <a:b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(9/22)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Version control system (Git)</a:t>
                      </a: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– Pt. 1</a:t>
                      </a:r>
                      <a:endParaRPr lang="en-US" altLang="ko-KR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12</a:t>
                      </a:r>
                      <a:b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(11/17)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solidFill>
                            <a:srgbClr val="0000EA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Project 2</a:t>
                      </a:r>
                      <a:endParaRPr lang="en-US" altLang="ko-KR" sz="1400" b="1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85432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(9/29)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Version control system (Git)</a:t>
                      </a:r>
                      <a:r>
                        <a:rPr lang="en-US" altLang="ko-Kore-KR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– Pt. 2</a:t>
                      </a:r>
                      <a:endParaRPr lang="en-US" altLang="ko-KR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13</a:t>
                      </a:r>
                      <a:b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(11/24)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Linux– Pt.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2</a:t>
                      </a:r>
                      <a:endParaRPr lang="en-US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26967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6</a:t>
                      </a:r>
                      <a:b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(10/6)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Make-Up Video Lecture (No Class)</a:t>
                      </a:r>
                    </a:p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Standard Template Library – Pt. 1</a:t>
                      </a:r>
                      <a:endParaRPr lang="en-US" altLang="ko-Kore-KR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14</a:t>
                      </a:r>
                      <a:b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(12/1)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400" b="0" i="0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Problem Solving – Pt. 1</a:t>
                      </a: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39022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7</a:t>
                      </a:r>
                      <a:b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(10/13)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Standard Template Library – Pt. 2</a:t>
                      </a:r>
                      <a:endParaRPr lang="en-US" altLang="ko-Kore-KR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15</a:t>
                      </a:r>
                      <a:b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(12/8)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400" b="0" i="0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Problem Solving – Pt. 2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ore-KR" sz="1400" b="0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86392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8</a:t>
                      </a:r>
                      <a:b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(10/20)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1" i="0" u="none" strike="noStrike" dirty="0">
                          <a:solidFill>
                            <a:srgbClr val="0000EA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Project 1</a:t>
                      </a:r>
                      <a:endParaRPr lang="en-US" altLang="ko-Kore-KR" sz="1400" b="1" i="0" dirty="0"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16</a:t>
                      </a:r>
                      <a:b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altLang="ko-KR" sz="1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(12/15)</a:t>
                      </a:r>
                      <a:endParaRPr lang="ko-KR" altLang="en-US" sz="1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No class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75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89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References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3927" y="1387098"/>
            <a:ext cx="8704579" cy="4739065"/>
          </a:xfrm>
        </p:spPr>
        <p:txBody>
          <a:bodyPr/>
          <a:lstStyle/>
          <a:p>
            <a:pPr fontAlgn="base"/>
            <a:r>
              <a:rPr lang="en-US" altLang="ko-KR" dirty="0"/>
              <a:t>The C++ Programming Language</a:t>
            </a:r>
          </a:p>
          <a:p>
            <a:pPr lvl="1" fontAlgn="base"/>
            <a:r>
              <a:rPr lang="en-US" altLang="ko-KR" dirty="0"/>
              <a:t>By Bjarne </a:t>
            </a:r>
            <a:r>
              <a:rPr lang="en-US" altLang="ko-KR" dirty="0" err="1"/>
              <a:t>Stroustrup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C++ Primer</a:t>
            </a:r>
          </a:p>
          <a:p>
            <a:pPr lvl="1" fontAlgn="base"/>
            <a:r>
              <a:rPr lang="en-US" altLang="ko-KR" dirty="0"/>
              <a:t>By Stanley B. Lippman et al. 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Essential C++</a:t>
            </a:r>
          </a:p>
          <a:p>
            <a:pPr lvl="1" fontAlgn="base"/>
            <a:r>
              <a:rPr lang="en-US" altLang="ko-KR" dirty="0"/>
              <a:t>By Stanley B. Lippman</a:t>
            </a:r>
            <a:endParaRPr lang="en" altLang="ko-KR" dirty="0"/>
          </a:p>
          <a:p>
            <a:pPr lvl="1" fontAlgn="base"/>
            <a:endParaRPr lang="en" altLang="ko-KR" dirty="0"/>
          </a:p>
          <a:p>
            <a:pPr fontAlgn="base"/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4E9F12-9E26-B749-8B91-EEE34AC5F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83" y="4743696"/>
            <a:ext cx="1423923" cy="174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F72348-C0FC-9E48-BA9C-BEAFC68F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83" y="3072336"/>
            <a:ext cx="1423923" cy="158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3CAE2B0-826E-6940-98F1-4D0734B78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83" y="1239628"/>
            <a:ext cx="1423923" cy="17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03EF1-8481-2231-C408-712DCEF1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18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838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" altLang="ko-KR" dirty="0"/>
              <a:t>Intro &amp; Basic course info</a:t>
            </a:r>
          </a:p>
          <a:p>
            <a:pPr fontAlgn="base"/>
            <a:endParaRPr lang="en" altLang="ko-KR" dirty="0"/>
          </a:p>
          <a:p>
            <a:pPr fontAlgn="base"/>
            <a:r>
              <a:rPr lang="en" altLang="ko-KR" dirty="0">
                <a:solidFill>
                  <a:srgbClr val="FF0000"/>
                </a:solidFill>
              </a:rPr>
              <a:t>Chapter 1: C++ Basics</a:t>
            </a:r>
          </a:p>
          <a:p>
            <a:pPr lvl="1" fontAlgn="base"/>
            <a:r>
              <a:rPr lang="en" altLang="ko-KR" dirty="0">
                <a:solidFill>
                  <a:srgbClr val="FF0000"/>
                </a:solidFill>
              </a:rPr>
              <a:t>Programming paradigm</a:t>
            </a:r>
          </a:p>
          <a:p>
            <a:pPr lvl="1" fontAlgn="base"/>
            <a:r>
              <a:rPr lang="en" altLang="ko-KR" dirty="0">
                <a:solidFill>
                  <a:srgbClr val="FF0000"/>
                </a:solidFill>
              </a:rPr>
              <a:t>Comparison between C, C++ and Python</a:t>
            </a:r>
          </a:p>
          <a:p>
            <a:pPr lvl="1" fontAlgn="base"/>
            <a:r>
              <a:rPr lang="en" altLang="ko-KR" dirty="0">
                <a:solidFill>
                  <a:srgbClr val="FF0000"/>
                </a:solidFill>
              </a:rPr>
              <a:t>Simple C++ program</a:t>
            </a:r>
          </a:p>
          <a:p>
            <a:pPr lvl="1" fontAlgn="base"/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BA6AE-037F-A2C6-14FE-5739B49E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19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7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" altLang="ko-KR" dirty="0"/>
              <a:t>Intro &amp; Basic course info</a:t>
            </a:r>
          </a:p>
          <a:p>
            <a:pPr fontAlgn="base"/>
            <a:endParaRPr lang="en" altLang="ko-KR" dirty="0"/>
          </a:p>
          <a:p>
            <a:pPr fontAlgn="base"/>
            <a:r>
              <a:rPr lang="en" altLang="ko-KR" dirty="0"/>
              <a:t>Chapter 1: C++ Basics</a:t>
            </a:r>
          </a:p>
          <a:p>
            <a:pPr lvl="1" fontAlgn="base"/>
            <a:r>
              <a:rPr lang="en" altLang="ko-KR" dirty="0"/>
              <a:t>Programming paradigm</a:t>
            </a:r>
          </a:p>
          <a:p>
            <a:pPr lvl="1" fontAlgn="base"/>
            <a:r>
              <a:rPr lang="en" altLang="ko-KR" dirty="0"/>
              <a:t>Comparison between C, C++ and Python</a:t>
            </a:r>
          </a:p>
          <a:p>
            <a:pPr lvl="1" fontAlgn="base"/>
            <a:r>
              <a:rPr lang="en" altLang="ko-KR" dirty="0"/>
              <a:t>Simple C++ program</a:t>
            </a:r>
          </a:p>
          <a:p>
            <a:pPr lvl="1" fontAlgn="base"/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FA882-457A-31DF-A537-81C806FB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10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Before we begin…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" altLang="ko-KR" dirty="0"/>
              <a:t>A Controversy</a:t>
            </a:r>
          </a:p>
          <a:p>
            <a:pPr fontAlgn="base"/>
            <a:endParaRPr lang="en" altLang="ko-KR" dirty="0"/>
          </a:p>
          <a:p>
            <a:pPr fontAlgn="base"/>
            <a:endParaRPr lang="en" altLang="ko-KR" dirty="0">
              <a:solidFill>
                <a:srgbClr val="FF0000"/>
              </a:solidFill>
            </a:endParaRPr>
          </a:p>
          <a:p>
            <a:pPr lvl="1" fontAlgn="base"/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endParaRPr kumimoji="1" lang="ko-KR" altLang="en-US" sz="1600" b="1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1026" name="Picture 2" descr="AI simplifies programming: Nvidia CEO | CTV News">
            <a:extLst>
              <a:ext uri="{FF2B5EF4-FFF2-40B4-BE49-F238E27FC236}">
                <a16:creationId xmlns:a16="http://schemas.microsoft.com/office/drawing/2014/main" id="{2A4EF951-024D-9E3B-161C-67B7513B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9" y="2485525"/>
            <a:ext cx="5008964" cy="281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B69E6-770D-99CB-B2DE-C7BCB182F122}"/>
              </a:ext>
            </a:extLst>
          </p:cNvPr>
          <p:cNvSpPr txBox="1"/>
          <p:nvPr/>
        </p:nvSpPr>
        <p:spPr>
          <a:xfrm>
            <a:off x="5956740" y="3248798"/>
            <a:ext cx="3044635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Don’t learn to code, but study biology!</a:t>
            </a:r>
          </a:p>
          <a:p>
            <a:r>
              <a:rPr kumimoji="1" lang="en-US" altLang="ko-KR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--- Jensen Huang, Feb 2024</a:t>
            </a:r>
            <a:endParaRPr kumimoji="1" lang="ko-KR" altLang="en-US" sz="20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EBA40-167C-3468-F4A1-69CAF5C14B31}"/>
              </a:ext>
            </a:extLst>
          </p:cNvPr>
          <p:cNvSpPr txBox="1"/>
          <p:nvPr/>
        </p:nvSpPr>
        <p:spPr>
          <a:xfrm>
            <a:off x="6516949" y="4971475"/>
            <a:ext cx="16910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  <a:latin typeface="Gill Sans MT" panose="020B0502020104020203" pitchFamily="34" charset="0"/>
              </a:rPr>
              <a:t>???</a:t>
            </a:r>
            <a:endParaRPr kumimoji="1" lang="ko-KR" altLang="en-US" sz="2800" b="1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3DCCCF9-A398-2D10-2EE7-12E83DF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20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4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D612D-C208-2819-BE0F-2ACF6C9F8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9BF9E-EA84-EAB1-6C22-A9BFAD26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Before we begin…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EB587B-F93D-76C1-6246-630F4F57E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" altLang="ko-KR" dirty="0"/>
              <a:t>A Controversy</a:t>
            </a:r>
          </a:p>
          <a:p>
            <a:pPr lvl="1" fontAlgn="base"/>
            <a:r>
              <a:rPr lang="en-US" altLang="ko-KR" dirty="0"/>
              <a:t>Do we need to learn arithmetic despite the calculator?</a:t>
            </a:r>
          </a:p>
          <a:p>
            <a:pPr lvl="1" fontAlgn="base"/>
            <a:r>
              <a:rPr lang="en-US" altLang="ko-KR" b="1" dirty="0">
                <a:solidFill>
                  <a:srgbClr val="FF0000"/>
                </a:solidFill>
              </a:rPr>
              <a:t>Yes! </a:t>
            </a:r>
            <a:endParaRPr lang="en" altLang="ko-KR" b="1" dirty="0">
              <a:solidFill>
                <a:srgbClr val="FF0000"/>
              </a:solidFill>
            </a:endParaRPr>
          </a:p>
          <a:p>
            <a:pPr fontAlgn="base"/>
            <a:endParaRPr lang="en" altLang="ko-KR" dirty="0"/>
          </a:p>
          <a:p>
            <a:pPr fontAlgn="base"/>
            <a:endParaRPr lang="en" altLang="ko-KR" dirty="0">
              <a:solidFill>
                <a:srgbClr val="FF0000"/>
              </a:solidFill>
            </a:endParaRPr>
          </a:p>
          <a:p>
            <a:pPr lvl="1" fontAlgn="base"/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endParaRPr kumimoji="1" lang="ko-KR" altLang="en-US" sz="1600" b="1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4938458-5AE9-6839-2551-AC393221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21</a:t>
            </a:fld>
            <a:r>
              <a:rPr lang="en-US"/>
              <a:t> / 62</a:t>
            </a:r>
            <a:endParaRPr lang="en-US" dirty="0"/>
          </a:p>
        </p:txBody>
      </p:sp>
      <p:pic>
        <p:nvPicPr>
          <p:cNvPr id="2050" name="Picture 2" descr="계산기 - 위키백과, 우리 모두의 백과사전">
            <a:extLst>
              <a:ext uri="{FF2B5EF4-FFF2-40B4-BE49-F238E27FC236}">
                <a16:creationId xmlns:a16="http://schemas.microsoft.com/office/drawing/2014/main" id="{0E4F4C6C-D850-D6E3-DB37-EE02CFE1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25" y="3429000"/>
            <a:ext cx="2293906" cy="247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교육_아이콘_수학_사칙연산_004 | 이미지 | 공유 마당">
            <a:extLst>
              <a:ext uri="{FF2B5EF4-FFF2-40B4-BE49-F238E27FC236}">
                <a16:creationId xmlns:a16="http://schemas.microsoft.com/office/drawing/2014/main" id="{0EBCC8B4-E8E5-3AD0-6F6B-BE54EBA50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461" y="3429000"/>
            <a:ext cx="2477418" cy="247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973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03C8F-0740-9282-D1A0-6106B7A81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B5AFC-4BDB-8047-AECF-F698FFCC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Before we begin…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4C4D64-1F35-6C2E-CA3F-171AEEEB0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" altLang="ko-KR" dirty="0"/>
              <a:t>Computational thinking &amp; coding should be still relevant</a:t>
            </a:r>
          </a:p>
          <a:p>
            <a:pPr lvl="1" fontAlgn="base"/>
            <a:r>
              <a:rPr lang="en" altLang="ko-KR" dirty="0"/>
              <a:t>The paradigm may change. </a:t>
            </a:r>
          </a:p>
          <a:p>
            <a:pPr lvl="1" fontAlgn="base"/>
            <a:r>
              <a:rPr lang="en" altLang="ko-KR" dirty="0"/>
              <a:t>But, we still need to learn, know &amp; practice the </a:t>
            </a:r>
            <a:r>
              <a:rPr lang="en" altLang="ko-KR" b="1" dirty="0">
                <a:solidFill>
                  <a:srgbClr val="FF0000"/>
                </a:solidFill>
              </a:rPr>
              <a:t>basic</a:t>
            </a:r>
          </a:p>
          <a:p>
            <a:pPr fontAlgn="base"/>
            <a:endParaRPr lang="en" altLang="ko-KR" dirty="0"/>
          </a:p>
          <a:p>
            <a:pPr fontAlgn="base"/>
            <a:r>
              <a:rPr lang="en" altLang="ko-KR" dirty="0"/>
              <a:t>Useful read</a:t>
            </a:r>
          </a:p>
          <a:p>
            <a:pPr lvl="1" fontAlgn="base"/>
            <a:r>
              <a:rPr lang="en-US" altLang="ko-KR" dirty="0">
                <a:solidFill>
                  <a:srgbClr val="0000E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dirty="0" err="1">
                <a:solidFill>
                  <a:srgbClr val="0000E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www.oreilly.com</a:t>
            </a:r>
            <a:r>
              <a:rPr lang="en-US" altLang="ko-KR" dirty="0">
                <a:solidFill>
                  <a:srgbClr val="0000E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/radar/the-end-of-programming-as-we-know-it/</a:t>
            </a:r>
            <a:endParaRPr lang="en" altLang="ko-KR" dirty="0">
              <a:solidFill>
                <a:srgbClr val="0000EA"/>
              </a:solidFill>
            </a:endParaRPr>
          </a:p>
          <a:p>
            <a:pPr lvl="1" fontAlgn="base"/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endParaRPr kumimoji="1" lang="ko-KR" altLang="en-US" sz="1600" b="1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7D9F5CA-452C-8966-8BA8-4F7E730F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22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41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Programming Paradigms</a:t>
            </a:r>
            <a:endParaRPr lang="en-US" altLang="zh-TW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/>
              <a:t>Low-level vs. high-level programming languages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Machine friendly vs. human friendly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dirty="0"/>
          </a:p>
          <a:p>
            <a:pPr lvl="1" eaLnBrk="1" hangingPunct="1">
              <a:lnSpc>
                <a:spcPct val="90000"/>
              </a:lnSpc>
            </a:pPr>
            <a:endParaRPr lang="en-US" altLang="zh-TW" sz="1400" dirty="0"/>
          </a:p>
          <a:p>
            <a:pPr eaLnBrk="1" hangingPunct="1">
              <a:lnSpc>
                <a:spcPct val="90000"/>
              </a:lnSpc>
            </a:pPr>
            <a:r>
              <a:rPr lang="en-US" altLang="zh-TW" dirty="0"/>
              <a:t>Styles of computer programming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Procedural programming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</a:rPr>
              <a:t>Object-oriented programming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Functional programming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Logic programming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…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5DFA83-1B75-0534-504C-68764A80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23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5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Low-level vs. High-level Programming</a:t>
            </a:r>
            <a:endParaRPr lang="en-US" altLang="zh-TW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/>
              <a:t>Low-level 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Machine code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Assembly</a:t>
            </a:r>
          </a:p>
          <a:p>
            <a:pPr lvl="1">
              <a:lnSpc>
                <a:spcPct val="90000"/>
              </a:lnSpc>
            </a:pPr>
            <a:endParaRPr lang="en-US" altLang="zh-TW" dirty="0"/>
          </a:p>
          <a:p>
            <a:pPr eaLnBrk="1" hangingPunct="1">
              <a:lnSpc>
                <a:spcPct val="90000"/>
              </a:lnSpc>
            </a:pPr>
            <a:endParaRPr lang="en-US" altLang="zh-TW" dirty="0"/>
          </a:p>
          <a:p>
            <a:pPr eaLnBrk="1" hangingPunct="1">
              <a:lnSpc>
                <a:spcPct val="90000"/>
              </a:lnSpc>
            </a:pPr>
            <a:r>
              <a:rPr lang="en-US" altLang="zh-TW" dirty="0"/>
              <a:t>High-level 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Basic, C, Java, Pascal, C++, Python, Perl …</a:t>
            </a:r>
          </a:p>
        </p:txBody>
      </p:sp>
      <p:pic>
        <p:nvPicPr>
          <p:cNvPr id="3074" name="Picture 2" descr="a) Initial assembly code (b) Scheduled assembly code. | Download Scientific  Diagram">
            <a:extLst>
              <a:ext uri="{FF2B5EF4-FFF2-40B4-BE49-F238E27FC236}">
                <a16:creationId xmlns:a16="http://schemas.microsoft.com/office/drawing/2014/main" id="{DF5C608A-86DB-3148-94F2-45855D2ED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67" y="1422378"/>
            <a:ext cx="3858433" cy="187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ython code insight | PyCharm">
            <a:extLst>
              <a:ext uri="{FF2B5EF4-FFF2-40B4-BE49-F238E27FC236}">
                <a16:creationId xmlns:a16="http://schemas.microsoft.com/office/drawing/2014/main" id="{D94BB7A6-9B18-FE4B-8C8A-A89E642DE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647" y="4620190"/>
            <a:ext cx="3895106" cy="15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3C0BF-697F-27E6-2ADC-DE13DAAD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24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0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Comparison between C, C++ and Python</a:t>
            </a:r>
            <a:br>
              <a:rPr lang="en-US" altLang="ko-KR" sz="4000" dirty="0"/>
            </a:br>
            <a:r>
              <a:rPr lang="en-US" altLang="ko-KR" sz="4000" dirty="0"/>
              <a:t>: A Simple C Program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64314" y="1517934"/>
            <a:ext cx="8215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Lucida Console" pitchFamily="49" charset="0"/>
              </a:rPr>
              <a:t>#include </a:t>
            </a:r>
            <a:r>
              <a:rPr lang="en-US" altLang="ko-KR" dirty="0">
                <a:solidFill>
                  <a:srgbClr val="A31515"/>
                </a:solidFill>
                <a:latin typeface="Lucida Console" pitchFamily="49" charset="0"/>
              </a:rPr>
              <a:t>&lt;</a:t>
            </a:r>
            <a:r>
              <a:rPr lang="en-US" altLang="ko-KR" dirty="0" err="1">
                <a:solidFill>
                  <a:srgbClr val="A31515"/>
                </a:solidFill>
                <a:latin typeface="Lucida Console" pitchFamily="49" charset="0"/>
              </a:rPr>
              <a:t>stdio.h</a:t>
            </a:r>
            <a:r>
              <a:rPr lang="en-US" altLang="ko-KR" dirty="0">
                <a:solidFill>
                  <a:srgbClr val="A31515"/>
                </a:solidFill>
                <a:latin typeface="Lucida Console" pitchFamily="49" charset="0"/>
              </a:rPr>
              <a:t>&gt;</a:t>
            </a:r>
          </a:p>
          <a:p>
            <a:endParaRPr lang="ko-KR" altLang="en-US" dirty="0">
              <a:solidFill>
                <a:srgbClr val="A31515"/>
              </a:solidFill>
              <a:latin typeface="Lucida Console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Lucida Console" pitchFamily="49" charset="0"/>
              </a:rPr>
              <a:t>void </a:t>
            </a:r>
            <a:r>
              <a:rPr lang="en-US" altLang="ko-KR" dirty="0">
                <a:solidFill>
                  <a:srgbClr val="010001"/>
                </a:solidFill>
                <a:latin typeface="Lucida Console" pitchFamily="49" charset="0"/>
              </a:rPr>
              <a:t>main() {</a:t>
            </a:r>
          </a:p>
          <a:p>
            <a:r>
              <a:rPr lang="en-US" altLang="ko-KR" dirty="0">
                <a:solidFill>
                  <a:srgbClr val="010001"/>
                </a:solidFill>
                <a:latin typeface="Lucida Console" pitchFamily="49" charset="0"/>
              </a:rPr>
              <a:t>   </a:t>
            </a:r>
            <a:r>
              <a:rPr lang="en-US" altLang="ko-KR" dirty="0" err="1">
                <a:solidFill>
                  <a:srgbClr val="010001"/>
                </a:solidFill>
                <a:latin typeface="Lucida Console" pitchFamily="49" charset="0"/>
              </a:rPr>
              <a:t>printf</a:t>
            </a:r>
            <a:r>
              <a:rPr lang="en-US" altLang="ko-KR" dirty="0">
                <a:solidFill>
                  <a:srgbClr val="010001"/>
                </a:solidFill>
                <a:latin typeface="Lucida Console" pitchFamily="49" charset="0"/>
              </a:rPr>
              <a:t>(“Hello, World\n”);</a:t>
            </a:r>
          </a:p>
          <a:p>
            <a:r>
              <a:rPr lang="en-US" altLang="ko-KR" dirty="0">
                <a:solidFill>
                  <a:srgbClr val="010001"/>
                </a:solidFill>
                <a:latin typeface="Lucida Console" pitchFamily="49" charset="0"/>
              </a:rPr>
              <a:t>}</a:t>
            </a:r>
            <a:endParaRPr lang="ko-KR" altLang="en-US" dirty="0">
              <a:latin typeface="Lucida Console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41" y="3321005"/>
            <a:ext cx="3391095" cy="22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6AB98-324C-DFC0-2FF5-307BB569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25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5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Comparison between C, C++ and Python</a:t>
            </a:r>
            <a:br>
              <a:rPr lang="en-US" altLang="ko-KR" sz="4000" dirty="0"/>
            </a:br>
            <a:r>
              <a:rPr lang="en-US" altLang="ko-KR" sz="4000" dirty="0"/>
              <a:t>: A Simple C++ Program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74156" y="1237292"/>
            <a:ext cx="8215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Lucida Console" pitchFamily="49" charset="0"/>
              </a:rPr>
              <a:t>#include </a:t>
            </a:r>
            <a:r>
              <a:rPr lang="en-US" altLang="ko-KR" dirty="0">
                <a:solidFill>
                  <a:srgbClr val="A31515"/>
                </a:solidFill>
                <a:latin typeface="Lucida Console" pitchFamily="49" charset="0"/>
              </a:rPr>
              <a:t>&lt;</a:t>
            </a:r>
            <a:r>
              <a:rPr lang="en-US" altLang="ko-KR" dirty="0" err="1">
                <a:solidFill>
                  <a:srgbClr val="A31515"/>
                </a:solidFill>
                <a:latin typeface="Lucida Console" pitchFamily="49" charset="0"/>
              </a:rPr>
              <a:t>iostream</a:t>
            </a:r>
            <a:r>
              <a:rPr lang="en-US" altLang="ko-KR" dirty="0">
                <a:solidFill>
                  <a:srgbClr val="A31515"/>
                </a:solidFill>
                <a:latin typeface="Lucida Console" pitchFamily="49" charset="0"/>
              </a:rPr>
              <a:t>&gt;</a:t>
            </a:r>
          </a:p>
          <a:p>
            <a:endParaRPr lang="ko-KR" altLang="en-US" dirty="0">
              <a:solidFill>
                <a:srgbClr val="A31515"/>
              </a:solidFill>
              <a:latin typeface="Lucida Console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Lucida Console" pitchFamily="49" charset="0"/>
              </a:rPr>
              <a:t>void </a:t>
            </a:r>
            <a:r>
              <a:rPr lang="en-US" altLang="ko-KR" dirty="0">
                <a:solidFill>
                  <a:srgbClr val="010001"/>
                </a:solidFill>
                <a:latin typeface="Lucida Console" pitchFamily="49" charset="0"/>
              </a:rPr>
              <a:t>main() {</a:t>
            </a:r>
          </a:p>
          <a:p>
            <a:r>
              <a:rPr lang="en-US" altLang="ko-KR" dirty="0">
                <a:solidFill>
                  <a:srgbClr val="010001"/>
                </a:solidFill>
                <a:latin typeface="Lucida Console" pitchFamily="49" charset="0"/>
              </a:rPr>
              <a:t>   </a:t>
            </a:r>
            <a:r>
              <a:rPr lang="en-US" altLang="ko-KR" dirty="0" err="1">
                <a:solidFill>
                  <a:srgbClr val="010001"/>
                </a:solidFill>
                <a:latin typeface="Lucida Console" pitchFamily="49" charset="0"/>
              </a:rPr>
              <a:t>std</a:t>
            </a:r>
            <a:r>
              <a:rPr lang="en-US" altLang="ko-KR" dirty="0">
                <a:solidFill>
                  <a:srgbClr val="010001"/>
                </a:solidFill>
                <a:latin typeface="Lucida Console" pitchFamily="49" charset="0"/>
              </a:rPr>
              <a:t>::</a:t>
            </a:r>
            <a:r>
              <a:rPr lang="en-US" altLang="ko-KR" dirty="0" err="1">
                <a:solidFill>
                  <a:srgbClr val="010001"/>
                </a:solidFill>
                <a:latin typeface="Lucida Console" pitchFamily="49" charset="0"/>
              </a:rPr>
              <a:t>cout</a:t>
            </a:r>
            <a:r>
              <a:rPr lang="en-US" altLang="ko-KR" dirty="0">
                <a:solidFill>
                  <a:srgbClr val="010001"/>
                </a:solidFill>
                <a:latin typeface="Lucida Console" pitchFamily="49" charset="0"/>
              </a:rPr>
              <a:t> &lt;&lt; “Hello, World” &lt;&lt; std::</a:t>
            </a:r>
            <a:r>
              <a:rPr lang="en-US" altLang="ko-KR" dirty="0" err="1">
                <a:solidFill>
                  <a:srgbClr val="010001"/>
                </a:solidFill>
                <a:latin typeface="Lucida Console" pitchFamily="49" charset="0"/>
              </a:rPr>
              <a:t>endl</a:t>
            </a:r>
            <a:r>
              <a:rPr lang="en-US" altLang="ko-KR" dirty="0">
                <a:solidFill>
                  <a:srgbClr val="010001"/>
                </a:solidFill>
                <a:latin typeface="Lucida Console" pitchFamily="49" charset="0"/>
              </a:rPr>
              <a:t>;</a:t>
            </a:r>
          </a:p>
          <a:p>
            <a:r>
              <a:rPr lang="en-US" altLang="ko-KR" dirty="0">
                <a:solidFill>
                  <a:srgbClr val="010001"/>
                </a:solidFill>
                <a:latin typeface="Lucida Console" pitchFamily="49" charset="0"/>
              </a:rPr>
              <a:t>}</a:t>
            </a:r>
            <a:endParaRPr lang="ko-KR" altLang="en-US" dirty="0">
              <a:latin typeface="Lucida Console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011536"/>
            <a:ext cx="3456384" cy="2321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76058" y="3011536"/>
            <a:ext cx="316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C++ is an extension of C.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076058" y="3447489"/>
            <a:ext cx="3600400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Lucida Console" pitchFamily="49" charset="0"/>
              </a:rPr>
              <a:t>#include </a:t>
            </a:r>
            <a:r>
              <a:rPr lang="en-US" altLang="ko-KR" sz="1600" dirty="0">
                <a:solidFill>
                  <a:srgbClr val="A31515"/>
                </a:solidFill>
                <a:latin typeface="Lucida Console" pitchFamily="49" charset="0"/>
              </a:rPr>
              <a:t>&lt;</a:t>
            </a:r>
            <a:r>
              <a:rPr lang="en-US" altLang="ko-KR" sz="1600" dirty="0" err="1">
                <a:solidFill>
                  <a:srgbClr val="A31515"/>
                </a:solidFill>
                <a:latin typeface="Lucida Console" pitchFamily="49" charset="0"/>
              </a:rPr>
              <a:t>stdio.h</a:t>
            </a:r>
            <a:r>
              <a:rPr lang="en-US" altLang="ko-KR" sz="1600" dirty="0">
                <a:solidFill>
                  <a:srgbClr val="A31515"/>
                </a:solidFill>
                <a:latin typeface="Lucida Console" pitchFamily="49" charset="0"/>
              </a:rPr>
              <a:t>&gt;</a:t>
            </a:r>
          </a:p>
          <a:p>
            <a:endParaRPr lang="ko-KR" altLang="en-US" sz="1600" dirty="0">
              <a:solidFill>
                <a:srgbClr val="A31515"/>
              </a:solidFill>
              <a:latin typeface="Lucida Console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Lucida Console" pitchFamily="49" charset="0"/>
              </a:rPr>
              <a:t>void </a:t>
            </a:r>
            <a:r>
              <a:rPr lang="en-US" altLang="ko-KR" sz="1600" dirty="0">
                <a:solidFill>
                  <a:srgbClr val="010001"/>
                </a:solidFill>
                <a:latin typeface="Lucida Console" pitchFamily="49" charset="0"/>
              </a:rPr>
              <a:t>main() {</a:t>
            </a:r>
          </a:p>
          <a:p>
            <a:r>
              <a:rPr lang="en-US" altLang="ko-KR" sz="1600" dirty="0">
                <a:solidFill>
                  <a:srgbClr val="010001"/>
                </a:solidFill>
                <a:latin typeface="Lucida Console" pitchFamily="49" charset="0"/>
              </a:rPr>
              <a:t>   </a:t>
            </a:r>
            <a:r>
              <a:rPr lang="en-US" altLang="ko-KR" sz="1600" dirty="0" err="1">
                <a:solidFill>
                  <a:srgbClr val="010001"/>
                </a:solidFill>
                <a:latin typeface="Lucida Console" pitchFamily="49" charset="0"/>
              </a:rPr>
              <a:t>printf</a:t>
            </a:r>
            <a:r>
              <a:rPr lang="en-US" altLang="ko-KR" sz="1600" dirty="0">
                <a:solidFill>
                  <a:srgbClr val="010001"/>
                </a:solidFill>
                <a:latin typeface="Lucida Console" pitchFamily="49" charset="0"/>
              </a:rPr>
              <a:t>(“Hello, World\n”);</a:t>
            </a:r>
          </a:p>
          <a:p>
            <a:r>
              <a:rPr lang="en-US" altLang="ko-KR" sz="1600" dirty="0">
                <a:solidFill>
                  <a:srgbClr val="010001"/>
                </a:solidFill>
                <a:latin typeface="Lucida Console" pitchFamily="49" charset="0"/>
              </a:rPr>
              <a:t>}</a:t>
            </a:r>
            <a:endParaRPr lang="ko-KR" altLang="en-US" sz="1600" dirty="0">
              <a:latin typeface="Lucida Console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CC9CEC-78F3-5900-8389-E5CC1AC7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26</a:t>
            </a:fld>
            <a:r>
              <a:rPr lang="en-US"/>
              <a:t> / 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Comparison between C, C++ and Python</a:t>
            </a:r>
            <a:br>
              <a:rPr lang="en-US" altLang="ko-KR" sz="4000" dirty="0"/>
            </a:br>
            <a:r>
              <a:rPr lang="en-US" altLang="ko-KR" sz="4000" dirty="0"/>
              <a:t>: Compile &amp; Execute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811523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Write or edit source code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2916130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Compile source code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4026101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Link object code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5169109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Run program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0815" y="2344626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Fix bugs that emerge </a:t>
            </a: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</a:rPr>
              <a:t>during</a:t>
            </a:r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</a:rPr>
              <a:t>compilation</a:t>
            </a:r>
            <a:endParaRPr lang="ko-KR" altLang="en-US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위로 구부러진 화살표 11"/>
          <p:cNvSpPr/>
          <p:nvPr/>
        </p:nvSpPr>
        <p:spPr>
          <a:xfrm rot="16200000">
            <a:off x="3964777" y="2308907"/>
            <a:ext cx="1250165" cy="5357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U자형 화살표 14"/>
          <p:cNvSpPr/>
          <p:nvPr/>
        </p:nvSpPr>
        <p:spPr>
          <a:xfrm rot="5400000" flipH="1">
            <a:off x="3893339" y="2237469"/>
            <a:ext cx="3714776" cy="2786082"/>
          </a:xfrm>
          <a:prstGeom prst="uturnArrow">
            <a:avLst>
              <a:gd name="adj1" fmla="val 2692"/>
              <a:gd name="adj2" fmla="val 4913"/>
              <a:gd name="adj3" fmla="val 7125"/>
              <a:gd name="adj4" fmla="val 43750"/>
              <a:gd name="adj5" fmla="val 91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89080" y="3130444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Fix bugs that emerge </a:t>
            </a: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</a:rPr>
              <a:t>during</a:t>
            </a:r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</a:rPr>
              <a:t>execution</a:t>
            </a:r>
            <a:endParaRPr lang="ko-KR" altLang="en-US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2164176" y="2383815"/>
            <a:ext cx="21431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2171168" y="3487634"/>
            <a:ext cx="21431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2175357" y="4630642"/>
            <a:ext cx="21431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427ED0E-17F7-60B4-8428-718671CD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27</a:t>
            </a:fld>
            <a:r>
              <a:rPr lang="en-US"/>
              <a:t> / 62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Comparison between C, C++ and Python </a:t>
            </a:r>
            <a:br>
              <a:rPr lang="en-US" altLang="ko-KR" sz="4000" dirty="0"/>
            </a:br>
            <a:r>
              <a:rPr lang="en-US" altLang="ko-KR" sz="4000" dirty="0"/>
              <a:t>: A Simple Python Program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74156" y="1795432"/>
            <a:ext cx="344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ucida Console" pitchFamily="49" charset="0"/>
              </a:rPr>
              <a:t>print("Hello, Python!")</a:t>
            </a:r>
            <a:endParaRPr lang="ko-KR" altLang="en-US" dirty="0">
              <a:latin typeface="Lucida Console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35012"/>
            <a:ext cx="7242770" cy="1850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D37181-1E9B-5B40-A5BE-01A784FF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28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3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Comparison between C, C++ and Python </a:t>
            </a:r>
            <a:br>
              <a:rPr lang="en-US" altLang="ko-KR" sz="4000" dirty="0"/>
            </a:br>
            <a:r>
              <a:rPr lang="en-US" altLang="ko-KR" sz="4000" dirty="0"/>
              <a:t>: In Python Shell,  Interpret Each Line…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77977" y="1787770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Write a line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7977" y="2892377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Interpret the line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위로 구부러진 화살표 11"/>
          <p:cNvSpPr/>
          <p:nvPr/>
        </p:nvSpPr>
        <p:spPr>
          <a:xfrm rot="16200000">
            <a:off x="4214158" y="2285154"/>
            <a:ext cx="1250165" cy="5357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2413557" y="2360062"/>
            <a:ext cx="21431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1505" y="4325697"/>
            <a:ext cx="359841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Lucida Console" pitchFamily="49" charset="0"/>
              </a:rPr>
              <a:t>&gt;&gt;&gt; print("Hello, Python!")</a:t>
            </a:r>
            <a:endParaRPr lang="ko-KR" altLang="en-US" sz="1600" dirty="0">
              <a:latin typeface="Lucida Console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65397" y="4325697"/>
            <a:ext cx="259228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Lucida Console" pitchFamily="49" charset="0"/>
              </a:rPr>
              <a:t>&gt;&gt;&gt; </a:t>
            </a:r>
            <a:r>
              <a:rPr lang="en-US" altLang="ko-KR" sz="1600" dirty="0" err="1">
                <a:latin typeface="Lucida Console" pitchFamily="49" charset="0"/>
              </a:rPr>
              <a:t>def</a:t>
            </a:r>
            <a:r>
              <a:rPr lang="en-US" altLang="ko-KR" sz="1600" dirty="0">
                <a:latin typeface="Lucida Console" pitchFamily="49" charset="0"/>
              </a:rPr>
              <a:t> f(a):</a:t>
            </a:r>
          </a:p>
          <a:p>
            <a:r>
              <a:rPr lang="en-US" altLang="ko-KR" sz="1600" dirty="0">
                <a:latin typeface="Lucida Console" pitchFamily="49" charset="0"/>
              </a:rPr>
              <a:t>	b = a + 1</a:t>
            </a:r>
          </a:p>
          <a:p>
            <a:r>
              <a:rPr lang="en-US" altLang="ko-KR" sz="1600" dirty="0">
                <a:latin typeface="Lucida Console" pitchFamily="49" charset="0"/>
              </a:rPr>
              <a:t>	print(b)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8828" y="5261801"/>
            <a:ext cx="2725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dirty="0">
                <a:solidFill>
                  <a:srgbClr val="0070C0"/>
                </a:solidFill>
                <a:latin typeface="Ink Free" panose="03080402000500000000" pitchFamily="66" charset="0"/>
              </a:rPr>
              <a:t>In this case, the line is long…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37C75-993D-2D01-045C-2405B0F7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29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6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" altLang="ko-KR" dirty="0">
                <a:solidFill>
                  <a:srgbClr val="FF0000"/>
                </a:solidFill>
              </a:rPr>
              <a:t>Intro &amp; Basic course info</a:t>
            </a:r>
          </a:p>
          <a:p>
            <a:pPr fontAlgn="base"/>
            <a:endParaRPr lang="en" altLang="ko-KR" dirty="0"/>
          </a:p>
          <a:p>
            <a:pPr fontAlgn="base"/>
            <a:r>
              <a:rPr lang="en" altLang="ko-KR" dirty="0"/>
              <a:t>Chapter 1: C++ Basics</a:t>
            </a:r>
          </a:p>
          <a:p>
            <a:pPr lvl="1" fontAlgn="base"/>
            <a:r>
              <a:rPr lang="en" altLang="ko-KR" dirty="0"/>
              <a:t>Programming paradigm</a:t>
            </a:r>
          </a:p>
          <a:p>
            <a:pPr lvl="1" fontAlgn="base"/>
            <a:r>
              <a:rPr lang="en" altLang="ko-KR" dirty="0"/>
              <a:t>Comparison between C, C++ and Python</a:t>
            </a:r>
          </a:p>
          <a:p>
            <a:pPr lvl="1" fontAlgn="base"/>
            <a:r>
              <a:rPr lang="en" altLang="ko-KR" dirty="0"/>
              <a:t>Simple C++ program</a:t>
            </a:r>
          </a:p>
          <a:p>
            <a:pPr lvl="1" fontAlgn="base"/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DFF15-0703-AC99-04C5-E005AB7C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27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Comparison between C, C++ and Python </a:t>
            </a:r>
            <a:br>
              <a:rPr lang="en-US" altLang="ko-KR" sz="4000" dirty="0"/>
            </a:br>
            <a:r>
              <a:rPr lang="en-US" altLang="ko-KR" sz="4000" dirty="0"/>
              <a:t>: In Python IDLE, Check Syntax &amp; Interpret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467137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Write or edit source code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2571744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Check syntax errors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3681715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Interpret line after line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0815" y="2000240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Fix </a:t>
            </a: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</a:rPr>
              <a:t>syntax errors</a:t>
            </a:r>
          </a:p>
        </p:txBody>
      </p:sp>
      <p:sp>
        <p:nvSpPr>
          <p:cNvPr id="12" name="위로 구부러진 화살표 11"/>
          <p:cNvSpPr/>
          <p:nvPr/>
        </p:nvSpPr>
        <p:spPr>
          <a:xfrm rot="16200000">
            <a:off x="3964777" y="1964521"/>
            <a:ext cx="1250165" cy="5357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U자형 화살표 14"/>
          <p:cNvSpPr/>
          <p:nvPr/>
        </p:nvSpPr>
        <p:spPr>
          <a:xfrm rot="5400000" flipH="1">
            <a:off x="4498567" y="1287855"/>
            <a:ext cx="2504320" cy="2786082"/>
          </a:xfrm>
          <a:prstGeom prst="uturnArrow">
            <a:avLst>
              <a:gd name="adj1" fmla="val 2692"/>
              <a:gd name="adj2" fmla="val 4913"/>
              <a:gd name="adj3" fmla="val 7125"/>
              <a:gd name="adj4" fmla="val 43750"/>
              <a:gd name="adj5" fmla="val 91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89080" y="2786058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Fix bugs that emerge </a:t>
            </a: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</a:rPr>
              <a:t>during</a:t>
            </a:r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</a:rPr>
              <a:t>execution</a:t>
            </a:r>
            <a:endParaRPr lang="ko-KR" altLang="en-US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2164176" y="2039429"/>
            <a:ext cx="21431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2171168" y="3143248"/>
            <a:ext cx="21431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9592" y="4869160"/>
            <a:ext cx="208823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Lucida Console" pitchFamily="49" charset="0"/>
              </a:rPr>
              <a:t>def</a:t>
            </a:r>
            <a:r>
              <a:rPr lang="en-US" altLang="ko-KR" sz="1600" dirty="0">
                <a:latin typeface="Lucida Console" pitchFamily="49" charset="0"/>
              </a:rPr>
              <a:t> f(a):</a:t>
            </a:r>
          </a:p>
          <a:p>
            <a:r>
              <a:rPr lang="en-US" altLang="ko-KR" sz="1600" dirty="0">
                <a:latin typeface="Lucida Console" pitchFamily="49" charset="0"/>
              </a:rPr>
              <a:t>  b =+= a + 1</a:t>
            </a:r>
          </a:p>
          <a:p>
            <a:r>
              <a:rPr lang="en-US" altLang="ko-KR" sz="1600" dirty="0">
                <a:latin typeface="Lucida Console" pitchFamily="49" charset="0"/>
              </a:rPr>
              <a:t>  print(b)</a:t>
            </a:r>
          </a:p>
          <a:p>
            <a:r>
              <a:rPr lang="en-US" altLang="ko-KR" sz="1600" dirty="0">
                <a:latin typeface="Lucida Console" pitchFamily="49" charset="0"/>
              </a:rPr>
              <a:t>f(3)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5936" y="4869160"/>
            <a:ext cx="208823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Lucida Console" pitchFamily="49" charset="0"/>
              </a:rPr>
              <a:t>def</a:t>
            </a:r>
            <a:r>
              <a:rPr lang="en-US" altLang="ko-KR" sz="1600" dirty="0">
                <a:latin typeface="Lucida Console" pitchFamily="49" charset="0"/>
              </a:rPr>
              <a:t> f(a):</a:t>
            </a:r>
          </a:p>
          <a:p>
            <a:r>
              <a:rPr lang="en-US" altLang="ko-KR" sz="1600" dirty="0">
                <a:latin typeface="Lucida Console" pitchFamily="49" charset="0"/>
              </a:rPr>
              <a:t>  b = a + 1</a:t>
            </a:r>
          </a:p>
          <a:p>
            <a:r>
              <a:rPr lang="en-US" altLang="ko-KR" sz="1600" dirty="0">
                <a:latin typeface="Lucida Console" pitchFamily="49" charset="0"/>
              </a:rPr>
              <a:t>  print(b)</a:t>
            </a:r>
          </a:p>
          <a:p>
            <a:r>
              <a:rPr lang="en-US" altLang="ko-KR" sz="1600" dirty="0">
                <a:latin typeface="Lucida Console" pitchFamily="49" charset="0"/>
              </a:rPr>
              <a:t>f(3)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B407A0-7A49-DFC8-BE2A-3FDD8C45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30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0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Comparison between C, C++ and Python </a:t>
            </a:r>
            <a:br>
              <a:rPr lang="en-US" altLang="ko-KR" sz="4000" dirty="0"/>
            </a:br>
            <a:r>
              <a:rPr lang="en-US" altLang="ko-KR" sz="4000" dirty="0"/>
              <a:t>: In C++, Compile &amp; Execute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467137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Write or edit source code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2571744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Compile source code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3681715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Link object code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4824723"/>
            <a:ext cx="371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Run program</a:t>
            </a:r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0815" y="2000240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Fix bugs that emerge </a:t>
            </a: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</a:rPr>
              <a:t>during</a:t>
            </a:r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</a:rPr>
              <a:t>compilation</a:t>
            </a:r>
            <a:endParaRPr lang="ko-KR" altLang="en-US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위로 구부러진 화살표 11"/>
          <p:cNvSpPr/>
          <p:nvPr/>
        </p:nvSpPr>
        <p:spPr>
          <a:xfrm rot="16200000">
            <a:off x="3964777" y="1964521"/>
            <a:ext cx="1250165" cy="5357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U자형 화살표 14"/>
          <p:cNvSpPr/>
          <p:nvPr/>
        </p:nvSpPr>
        <p:spPr>
          <a:xfrm rot="5400000" flipH="1">
            <a:off x="3893339" y="1893083"/>
            <a:ext cx="3714776" cy="2786082"/>
          </a:xfrm>
          <a:prstGeom prst="uturnArrow">
            <a:avLst>
              <a:gd name="adj1" fmla="val 2692"/>
              <a:gd name="adj2" fmla="val 4913"/>
              <a:gd name="adj3" fmla="val 7125"/>
              <a:gd name="adj4" fmla="val 43750"/>
              <a:gd name="adj5" fmla="val 91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89080" y="2786058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Fix bugs that emerge </a:t>
            </a: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</a:rPr>
              <a:t>during</a:t>
            </a:r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</a:rPr>
              <a:t>execution</a:t>
            </a:r>
            <a:endParaRPr lang="ko-KR" altLang="en-US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2164176" y="2039429"/>
            <a:ext cx="21431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2171168" y="3143248"/>
            <a:ext cx="21431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2175357" y="4286256"/>
            <a:ext cx="21431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43467" y="2924570"/>
            <a:ext cx="1744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dirty="0">
                <a:solidFill>
                  <a:srgbClr val="0070C0"/>
                </a:solidFill>
                <a:latin typeface="Ink Free" panose="03080402000500000000" pitchFamily="66" charset="0"/>
              </a:rPr>
              <a:t>Produces </a:t>
            </a:r>
            <a:r>
              <a:rPr lang="en-US" altLang="ko-KR" sz="1600" dirty="0" err="1">
                <a:solidFill>
                  <a:srgbClr val="0070C0"/>
                </a:solidFill>
                <a:latin typeface="Ink Free" panose="03080402000500000000" pitchFamily="66" charset="0"/>
              </a:rPr>
              <a:t>a.</a:t>
            </a:r>
            <a:r>
              <a:rPr lang="en-US" altLang="ko-KR" sz="1600" dirty="0" err="1">
                <a:solidFill>
                  <a:srgbClr val="FF0000"/>
                </a:solidFill>
                <a:latin typeface="Ink Free" panose="03080402000500000000" pitchFamily="66" charset="0"/>
              </a:rPr>
              <a:t>o</a:t>
            </a:r>
            <a:r>
              <a:rPr lang="en-US" altLang="ko-KR" sz="1600" dirty="0">
                <a:solidFill>
                  <a:srgbClr val="0070C0"/>
                </a:solidFill>
                <a:latin typeface="Ink Free" panose="03080402000500000000" pitchFamily="66" charset="0"/>
              </a:rPr>
              <a:t>, </a:t>
            </a:r>
            <a:r>
              <a:rPr lang="en-US" altLang="ko-KR" sz="1600" dirty="0" err="1">
                <a:solidFill>
                  <a:srgbClr val="0070C0"/>
                </a:solidFill>
                <a:latin typeface="Ink Free" panose="03080402000500000000" pitchFamily="66" charset="0"/>
              </a:rPr>
              <a:t>b.</a:t>
            </a:r>
            <a:r>
              <a:rPr lang="en-US" altLang="ko-KR" sz="1600" dirty="0" err="1">
                <a:solidFill>
                  <a:srgbClr val="FF0000"/>
                </a:solidFill>
                <a:latin typeface="Ink Free" panose="03080402000500000000" pitchFamily="66" charset="0"/>
              </a:rPr>
              <a:t>o</a:t>
            </a:r>
            <a:r>
              <a:rPr lang="en-US" altLang="ko-KR" sz="1600" dirty="0">
                <a:solidFill>
                  <a:srgbClr val="0070C0"/>
                </a:solidFill>
                <a:latin typeface="Ink Free" panose="03080402000500000000" pitchFamily="66" charset="0"/>
              </a:rPr>
              <a:t>,…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07942" y="184981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dirty="0">
                <a:solidFill>
                  <a:srgbClr val="0070C0"/>
                </a:solidFill>
                <a:latin typeface="Ink Free" panose="03080402000500000000" pitchFamily="66" charset="0"/>
              </a:rPr>
              <a:t>Creates a.</a:t>
            </a:r>
            <a:r>
              <a:rPr lang="en-US" altLang="ko-KR" sz="1600" dirty="0">
                <a:solidFill>
                  <a:srgbClr val="FF0000"/>
                </a:solidFill>
                <a:latin typeface="Ink Free" panose="03080402000500000000" pitchFamily="66" charset="0"/>
              </a:rPr>
              <a:t>cpp</a:t>
            </a:r>
            <a:r>
              <a:rPr lang="en-US" altLang="ko-KR" sz="1600" dirty="0">
                <a:solidFill>
                  <a:srgbClr val="0070C0"/>
                </a:solidFill>
                <a:latin typeface="Ink Free" panose="03080402000500000000" pitchFamily="66" charset="0"/>
              </a:rPr>
              <a:t>, b.</a:t>
            </a:r>
            <a:r>
              <a:rPr lang="en-US" altLang="ko-KR" sz="1600" dirty="0">
                <a:solidFill>
                  <a:srgbClr val="FF0000"/>
                </a:solidFill>
                <a:latin typeface="Ink Free" panose="03080402000500000000" pitchFamily="66" charset="0"/>
              </a:rPr>
              <a:t>cpp</a:t>
            </a:r>
            <a:r>
              <a:rPr lang="en-US" altLang="ko-KR" sz="1600" dirty="0">
                <a:solidFill>
                  <a:srgbClr val="0070C0"/>
                </a:solidFill>
                <a:latin typeface="Ink Free" panose="03080402000500000000" pitchFamily="66" charset="0"/>
              </a:rPr>
              <a:t>,…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7720" y="4078707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dirty="0">
                <a:solidFill>
                  <a:srgbClr val="0070C0"/>
                </a:solidFill>
                <a:latin typeface="Ink Free" panose="03080402000500000000" pitchFamily="66" charset="0"/>
              </a:rPr>
              <a:t>Produces ab.</a:t>
            </a:r>
            <a:r>
              <a:rPr lang="en-US" altLang="ko-KR" sz="1600" dirty="0">
                <a:solidFill>
                  <a:srgbClr val="FF0000"/>
                </a:solidFill>
                <a:latin typeface="Ink Free" panose="03080402000500000000" pitchFamily="66" charset="0"/>
              </a:rPr>
              <a:t>exe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142" y="5636051"/>
            <a:ext cx="4011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 dirty="0">
                <a:solidFill>
                  <a:srgbClr val="0070C0"/>
                </a:solidFill>
                <a:latin typeface="Ink Free" panose="03080402000500000000" pitchFamily="66" charset="0"/>
              </a:rPr>
              <a:t>From a.</a:t>
            </a:r>
            <a:r>
              <a:rPr lang="en-US" altLang="ko-KR" sz="1400" dirty="0">
                <a:solidFill>
                  <a:srgbClr val="FF0000"/>
                </a:solidFill>
                <a:latin typeface="Ink Free" panose="03080402000500000000" pitchFamily="66" charset="0"/>
              </a:rPr>
              <a:t>py</a:t>
            </a:r>
            <a:r>
              <a:rPr lang="en-US" altLang="ko-KR" sz="1400" dirty="0">
                <a:solidFill>
                  <a:srgbClr val="0070C0"/>
                </a:solidFill>
                <a:latin typeface="Ink Free" panose="03080402000500000000" pitchFamily="66" charset="0"/>
              </a:rPr>
              <a:t>, Python does not produce any extra files.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57686" y="5636051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 dirty="0">
                <a:solidFill>
                  <a:srgbClr val="0070C0"/>
                </a:solidFill>
                <a:latin typeface="Ink Free" panose="03080402000500000000" pitchFamily="66" charset="0"/>
              </a:rPr>
              <a:t>Why?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142" y="5880095"/>
            <a:ext cx="3869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 dirty="0">
                <a:solidFill>
                  <a:srgbClr val="0070C0"/>
                </a:solidFill>
                <a:latin typeface="Ink Free" panose="03080402000500000000" pitchFamily="66" charset="0"/>
              </a:rPr>
              <a:t>It is because Python is an interpreted language.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52158" y="5245676"/>
            <a:ext cx="2291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dirty="0">
                <a:solidFill>
                  <a:srgbClr val="0070C0"/>
                </a:solidFill>
                <a:latin typeface="Ink Free" panose="03080402000500000000" pitchFamily="66" charset="0"/>
              </a:rPr>
              <a:t>By double clicking ab.</a:t>
            </a:r>
            <a:r>
              <a:rPr lang="en-US" altLang="ko-KR" sz="1600" dirty="0">
                <a:solidFill>
                  <a:srgbClr val="FF0000"/>
                </a:solidFill>
                <a:latin typeface="Ink Free" panose="03080402000500000000" pitchFamily="66" charset="0"/>
              </a:rPr>
              <a:t>exe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0070" y="6132631"/>
            <a:ext cx="5601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 dirty="0">
                <a:solidFill>
                  <a:srgbClr val="0070C0"/>
                </a:solidFill>
                <a:latin typeface="Ink Free" panose="03080402000500000000" pitchFamily="66" charset="0"/>
              </a:rPr>
              <a:t>C/C++ produces ab.</a:t>
            </a:r>
            <a:r>
              <a:rPr lang="en-US" altLang="ko-KR" sz="1400" dirty="0">
                <a:solidFill>
                  <a:srgbClr val="FF0000"/>
                </a:solidFill>
                <a:latin typeface="Ink Free" panose="03080402000500000000" pitchFamily="66" charset="0"/>
              </a:rPr>
              <a:t>exe</a:t>
            </a:r>
            <a:r>
              <a:rPr lang="en-US" altLang="ko-KR" sz="1400" dirty="0">
                <a:solidFill>
                  <a:srgbClr val="0070C0"/>
                </a:solidFill>
                <a:latin typeface="Ink Free" panose="03080402000500000000" pitchFamily="66" charset="0"/>
              </a:rPr>
              <a:t> (other than *.</a:t>
            </a:r>
            <a:r>
              <a:rPr lang="en-US" altLang="ko-KR" sz="1400" dirty="0" err="1">
                <a:solidFill>
                  <a:srgbClr val="0070C0"/>
                </a:solidFill>
                <a:latin typeface="Ink Free" panose="03080402000500000000" pitchFamily="66" charset="0"/>
              </a:rPr>
              <a:t>cpp</a:t>
            </a:r>
            <a:r>
              <a:rPr lang="en-US" altLang="ko-KR" sz="1400" dirty="0">
                <a:solidFill>
                  <a:srgbClr val="0070C0"/>
                </a:solidFill>
                <a:latin typeface="Ink Free" panose="03080402000500000000" pitchFamily="66" charset="0"/>
              </a:rPr>
              <a:t>) since it is a compiled language.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E6F6E-7ED1-91F1-A5FC-3ED7905015C0}"/>
              </a:ext>
            </a:extLst>
          </p:cNvPr>
          <p:cNvSpPr txBox="1"/>
          <p:nvPr/>
        </p:nvSpPr>
        <p:spPr>
          <a:xfrm>
            <a:off x="5821733" y="5245676"/>
            <a:ext cx="321098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latin typeface="Gill Sans MT" panose="020B0502020104020203" pitchFamily="34" charset="0"/>
              </a:rPr>
              <a:t>Compiler vs. Interpreter</a:t>
            </a:r>
            <a:endParaRPr lang="en-US" altLang="ko-Kore-KR" dirty="0">
              <a:latin typeface="Gill Sans MT" panose="020B0502020104020203" pitchFamily="34" charset="0"/>
              <a:hlinkClick r:id="rId3"/>
            </a:endParaRPr>
          </a:p>
          <a:p>
            <a:pPr algn="ctr"/>
            <a:r>
              <a:rPr lang="ko-Kore-KR" altLang="en-US" dirty="0">
                <a:hlinkClick r:id="rId3"/>
              </a:rPr>
              <a:t>https://www.youtube.com/watch?v=Dx2tSsd3aFc</a:t>
            </a:r>
            <a:endParaRPr lang="ko-Kore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684B2-83E0-AB7E-E571-0DF37049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31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2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/>
              <a:t>Styles of Computer Programming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Procedural programming (</a:t>
            </a:r>
            <a:r>
              <a:rPr lang="ko-KR" altLang="en-US" sz="2800" dirty="0" err="1"/>
              <a:t>절차형</a:t>
            </a:r>
            <a:r>
              <a:rPr lang="ko-KR" altLang="en-US" sz="2800" dirty="0"/>
              <a:t> 언어</a:t>
            </a:r>
            <a:r>
              <a:rPr lang="en-US" altLang="ko-KR" sz="2800" dirty="0"/>
              <a:t>)</a:t>
            </a:r>
            <a:endParaRPr lang="en-US" altLang="zh-TW" sz="28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dirty="0"/>
              <a:t>Imperative: procedures, routines, subroutines, methods, or functions.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dirty="0"/>
              <a:t>E.g. Basic, C, Fortran…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Object-oriented programming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(OOP, </a:t>
            </a:r>
            <a:r>
              <a:rPr lang="ko-KR" altLang="en-US" sz="2800" dirty="0">
                <a:solidFill>
                  <a:srgbClr val="FF0000"/>
                </a:solidFill>
              </a:rPr>
              <a:t>객체지향 언어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Currently popular and powerful programming technique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Main characteristics</a:t>
            </a:r>
          </a:p>
          <a:p>
            <a:pPr lvl="2">
              <a:lnSpc>
                <a:spcPct val="80000"/>
              </a:lnSpc>
            </a:pPr>
            <a:r>
              <a:rPr lang="en-US" altLang="zh-TW" dirty="0"/>
              <a:t>Encapsulation (Information hiding or abstraction)</a:t>
            </a:r>
          </a:p>
          <a:p>
            <a:pPr lvl="2">
              <a:lnSpc>
                <a:spcPct val="80000"/>
              </a:lnSpc>
            </a:pPr>
            <a:r>
              <a:rPr lang="en-US" altLang="zh-TW" dirty="0"/>
              <a:t>Inheritance (writing reusable code)</a:t>
            </a:r>
          </a:p>
          <a:p>
            <a:pPr lvl="2">
              <a:lnSpc>
                <a:spcPct val="80000"/>
              </a:lnSpc>
            </a:pPr>
            <a:r>
              <a:rPr lang="en-US" altLang="zh-TW" dirty="0"/>
              <a:t>Polymorphism (a single name can have multiple meanings, etc.)</a:t>
            </a:r>
          </a:p>
          <a:p>
            <a:pPr lvl="2">
              <a:lnSpc>
                <a:spcPct val="80000"/>
              </a:lnSpc>
            </a:pPr>
            <a:r>
              <a:rPr lang="en-US" altLang="zh-TW" dirty="0"/>
              <a:t>More on these later!</a:t>
            </a:r>
          </a:p>
          <a:p>
            <a:pPr eaLnBrk="1" hangingPunct="1">
              <a:lnSpc>
                <a:spcPct val="80000"/>
              </a:lnSpc>
            </a:pPr>
            <a:endParaRPr lang="en-US" altLang="zh-TW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916A8D-C6CF-66EB-4B8C-D6E9D30F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32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00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Why C++?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/>
              <a:t>Improving C</a:t>
            </a:r>
          </a:p>
          <a:p>
            <a:pPr lvl="1" eaLnBrk="1" hangingPunct="1"/>
            <a:r>
              <a:rPr lang="en-US" altLang="zh-TW" dirty="0"/>
              <a:t>C became popular with UNIX operating system</a:t>
            </a:r>
          </a:p>
          <a:p>
            <a:pPr lvl="1" eaLnBrk="1" hangingPunct="1"/>
            <a:r>
              <a:rPr lang="en-US" altLang="zh-TW" dirty="0"/>
              <a:t>C has features of both high-level and low-level language</a:t>
            </a:r>
          </a:p>
          <a:p>
            <a:pPr lvl="2"/>
            <a:r>
              <a:rPr lang="en-US" altLang="zh-TW" dirty="0"/>
              <a:t>Can manipulate memory directly (low-level)</a:t>
            </a:r>
          </a:p>
          <a:p>
            <a:pPr lvl="2"/>
            <a:r>
              <a:rPr lang="en-US" altLang="zh-TW" dirty="0"/>
              <a:t>Easier to read and write than Assembly</a:t>
            </a:r>
          </a:p>
          <a:p>
            <a:pPr lvl="2"/>
            <a:r>
              <a:rPr lang="en-US" altLang="zh-TW" dirty="0"/>
              <a:t>But, it is not as easy as other high-level language</a:t>
            </a:r>
          </a:p>
          <a:p>
            <a:pPr lvl="2"/>
            <a:endParaRPr lang="en-US" altLang="zh-TW" dirty="0"/>
          </a:p>
          <a:p>
            <a:r>
              <a:rPr lang="en-US" altLang="zh-TW" dirty="0"/>
              <a:t>C++ has facilities for classes</a:t>
            </a:r>
          </a:p>
          <a:p>
            <a:pPr lvl="1"/>
            <a:r>
              <a:rPr lang="en-US" altLang="zh-TW" dirty="0"/>
              <a:t>Supports data abstraction, OOP, and generic programming</a:t>
            </a:r>
          </a:p>
          <a:p>
            <a:pPr lvl="1"/>
            <a:r>
              <a:rPr lang="en-US" altLang="zh-TW" dirty="0"/>
              <a:t>Has many users and wide applications</a:t>
            </a:r>
          </a:p>
          <a:p>
            <a:pPr lvl="2"/>
            <a:r>
              <a:rPr lang="en-US" altLang="zh-TW" dirty="0"/>
              <a:t>Many production codes are written in C++!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25391-9820-49C7-853C-37E4D508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33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2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/>
              <a:t>Display 1.1  </a:t>
            </a:r>
            <a:br>
              <a:rPr lang="en-US" sz="3600" b="1"/>
            </a:br>
            <a:r>
              <a:rPr lang="en-US" sz="3600"/>
              <a:t>A Sample C++ Program (1 of 2)</a:t>
            </a:r>
          </a:p>
        </p:txBody>
      </p:sp>
      <p:pic>
        <p:nvPicPr>
          <p:cNvPr id="20483" name="Picture 4" descr="C:\WINDOWS\Desktop\Oh_type\sacitch_C++_ppt\gif\savitchc01d01_1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395350" y="1462870"/>
            <a:ext cx="7086600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7CF86-1088-3CE3-AAB0-E94B2E3D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34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30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/>
              <a:t>Display 1.1  </a:t>
            </a:r>
            <a:br>
              <a:rPr lang="en-US" sz="3600" b="1"/>
            </a:br>
            <a:r>
              <a:rPr lang="en-US" sz="3600"/>
              <a:t>A Sample C++ Program (2 of 2)</a:t>
            </a:r>
          </a:p>
        </p:txBody>
      </p:sp>
      <p:pic>
        <p:nvPicPr>
          <p:cNvPr id="22530" name="Picture 4" descr="C:\WINDOWS\Desktop\Oh_type\sacitch_C++_ppt\gif\savitchc01d01_2of2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025525" y="1981200"/>
            <a:ext cx="7772400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4226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Variables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Identifiers</a:t>
            </a:r>
          </a:p>
          <a:p>
            <a:pPr lvl="1" eaLnBrk="1" hangingPunct="1"/>
            <a:r>
              <a:rPr lang="en-US" sz="2400" dirty="0"/>
              <a:t>Keywords/reserved words</a:t>
            </a:r>
          </a:p>
          <a:p>
            <a:pPr lvl="1" eaLnBrk="1" hangingPunct="1"/>
            <a:r>
              <a:rPr lang="en-US" sz="2400" b="1" dirty="0"/>
              <a:t>Case-sensitive</a:t>
            </a:r>
          </a:p>
          <a:p>
            <a:pPr lvl="1" eaLnBrk="1" hangingPunct="1"/>
            <a:r>
              <a:rPr lang="en-US" dirty="0"/>
              <a:t>Illegal usages</a:t>
            </a:r>
            <a:endParaRPr lang="en-US" sz="2400" dirty="0"/>
          </a:p>
          <a:p>
            <a:pPr lvl="1" eaLnBrk="1" hangingPunct="1"/>
            <a:r>
              <a:rPr lang="en-US" sz="2400" dirty="0"/>
              <a:t>Use meaningful names!</a:t>
            </a:r>
          </a:p>
          <a:p>
            <a:pPr lvl="1" eaLnBrk="1" hangingPunct="1"/>
            <a:endParaRPr lang="en-US" sz="2400" dirty="0"/>
          </a:p>
          <a:p>
            <a:pPr eaLnBrk="1" hangingPunct="1">
              <a:spcBef>
                <a:spcPct val="60000"/>
              </a:spcBef>
            </a:pPr>
            <a:r>
              <a:rPr lang="en-US" sz="2800" dirty="0"/>
              <a:t>Variables</a:t>
            </a:r>
          </a:p>
          <a:p>
            <a:pPr lvl="1" eaLnBrk="1" hangingPunct="1"/>
            <a:r>
              <a:rPr lang="en-US" sz="2400" b="1" dirty="0"/>
              <a:t>A memory location </a:t>
            </a:r>
            <a:r>
              <a:rPr lang="en-US" sz="2400" dirty="0"/>
              <a:t>to store data for a program</a:t>
            </a:r>
          </a:p>
          <a:p>
            <a:pPr lvl="1" eaLnBrk="1" hangingPunct="1"/>
            <a:r>
              <a:rPr lang="en-US" sz="2400" dirty="0"/>
              <a:t>Must </a:t>
            </a:r>
            <a:r>
              <a:rPr lang="en-US" sz="2400" b="1" dirty="0"/>
              <a:t>declare</a:t>
            </a:r>
            <a:r>
              <a:rPr lang="en-US" sz="2400" dirty="0"/>
              <a:t> all data before use in program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9CFDF8-1FCD-884A-8D81-268A56B2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972" y="1531512"/>
            <a:ext cx="6692900" cy="419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B64E8F-FABE-9F40-810A-777C93E62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794" y="2276879"/>
            <a:ext cx="2387600" cy="393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B2FC79-4AA2-E843-86FA-DB5E799BB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865486"/>
            <a:ext cx="5715000" cy="393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4564CD-5BD0-074E-ABEC-C609881B4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559" y="5737265"/>
            <a:ext cx="5613400" cy="711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9A51A78-5F46-029F-B2A8-0D22788C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36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93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/>
              <a:t>Data Types: </a:t>
            </a:r>
            <a:br>
              <a:rPr lang="en-US" sz="3600"/>
            </a:br>
            <a:r>
              <a:rPr lang="en-US" sz="3600" b="1"/>
              <a:t>Display 1.2</a:t>
            </a:r>
            <a:r>
              <a:rPr lang="en-US" sz="3600"/>
              <a:t>  Simple Types (1 of 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46D08A-6F52-5048-BADF-DCF8D4DC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7" y="1356018"/>
            <a:ext cx="7712942" cy="45875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506931B-9373-4FE3-B0C0-06B2DD61F86A}"/>
              </a:ext>
            </a:extLst>
          </p:cNvPr>
          <p:cNvSpPr/>
          <p:nvPr/>
        </p:nvSpPr>
        <p:spPr>
          <a:xfrm>
            <a:off x="825417" y="3788229"/>
            <a:ext cx="7657756" cy="84524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6AF8F-274C-6F1A-41F2-ABDA82313EC3}"/>
              </a:ext>
            </a:extLst>
          </p:cNvPr>
          <p:cNvSpPr txBox="1"/>
          <p:nvPr/>
        </p:nvSpPr>
        <p:spPr>
          <a:xfrm>
            <a:off x="7599509" y="4642205"/>
            <a:ext cx="1621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</a:rPr>
              <a:t>Depends on the OS and targeted architectures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21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/>
              <a:t>Data Types: </a:t>
            </a:r>
            <a:br>
              <a:rPr lang="en-US" sz="3600"/>
            </a:br>
            <a:r>
              <a:rPr lang="en-US" sz="3600" b="1"/>
              <a:t>Display 1.2</a:t>
            </a:r>
            <a:r>
              <a:rPr lang="en-US" sz="3600"/>
              <a:t>  Simple Types (2 of 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2BEF0A-F034-9E41-99B3-2B199EBDA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" y="2012950"/>
            <a:ext cx="8496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54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Assignment Statements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Initializing data in declaration statement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Results "undefined" if you don’t initialize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Courier" pitchFamily="2" charset="0"/>
              </a:rPr>
              <a:t>int </a:t>
            </a:r>
            <a:r>
              <a:rPr lang="en-US" dirty="0" err="1">
                <a:latin typeface="Courier" pitchFamily="2" charset="0"/>
              </a:rPr>
              <a:t>myValue</a:t>
            </a:r>
            <a:r>
              <a:rPr lang="en-US" dirty="0">
                <a:latin typeface="Courier" pitchFamily="2" charset="0"/>
              </a:rPr>
              <a:t> = 0;</a:t>
            </a:r>
          </a:p>
          <a:p>
            <a:pPr lvl="2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Assigning data during execution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/>
              <a:t>Lvalues</a:t>
            </a:r>
            <a:r>
              <a:rPr lang="en-US" sz="2400" dirty="0"/>
              <a:t> (left-side) &amp; </a:t>
            </a:r>
            <a:r>
              <a:rPr lang="en-US" sz="2400" dirty="0" err="1"/>
              <a:t>Rvalues</a:t>
            </a:r>
            <a:r>
              <a:rPr lang="en-US" sz="2400" dirty="0"/>
              <a:t> (right-side)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b="1" dirty="0" err="1"/>
              <a:t>Lvalues</a:t>
            </a:r>
            <a:r>
              <a:rPr lang="en-US" sz="2000" dirty="0"/>
              <a:t> must be variables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b="1" dirty="0" err="1"/>
              <a:t>Rvalues</a:t>
            </a:r>
            <a:r>
              <a:rPr lang="en-US" sz="2000" dirty="0"/>
              <a:t> can be any expression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Example: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latin typeface="Courier" pitchFamily="2" charset="0"/>
              </a:rPr>
              <a:t>distance = rate * time;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Lvalue</a:t>
            </a:r>
            <a:r>
              <a:rPr lang="en-US" sz="2000" dirty="0">
                <a:latin typeface="Courier" pitchFamily="2" charset="0"/>
              </a:rPr>
              <a:t>: "distance"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Rvalue</a:t>
            </a:r>
            <a:r>
              <a:rPr lang="en-US" sz="2000" dirty="0">
                <a:latin typeface="Courier" pitchFamily="2" charset="0"/>
              </a:rPr>
              <a:t>: "rate * time"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3DCF3-0DD0-D781-D1B7-B7308FF1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39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4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Intro &amp; Basic course info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3927" y="1387098"/>
            <a:ext cx="8704579" cy="4952742"/>
          </a:xfrm>
        </p:spPr>
        <p:txBody>
          <a:bodyPr/>
          <a:lstStyle/>
          <a:p>
            <a:pPr fontAlgn="base"/>
            <a:r>
              <a:rPr kumimoji="1" lang="en-US" altLang="ko-KR" dirty="0"/>
              <a:t>Basic survey</a:t>
            </a:r>
          </a:p>
          <a:p>
            <a:pPr lvl="1" fontAlgn="base"/>
            <a:r>
              <a:rPr kumimoji="1" lang="en-US" altLang="ko-KR" dirty="0">
                <a:hlinkClick r:id="rId3"/>
              </a:rPr>
              <a:t>https://forms.gle/rqUFeQks36pkJvzQ7</a:t>
            </a:r>
            <a:endParaRPr kumimoji="1" lang="en-US" altLang="ko-KR" dirty="0"/>
          </a:p>
          <a:p>
            <a:pPr lvl="1" fontAlgn="base"/>
            <a:r>
              <a:rPr kumimoji="1" lang="en-US" altLang="ko-KR" dirty="0"/>
              <a:t>Please do it right now with your phone or laptop!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15E8B-6539-9B63-3355-89F7CD19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</a:t>
            </a:fld>
            <a:r>
              <a:rPr lang="en-US"/>
              <a:t> / 62</a:t>
            </a:r>
            <a:endParaRPr lang="en-US" dirty="0"/>
          </a:p>
        </p:txBody>
      </p:sp>
      <p:pic>
        <p:nvPicPr>
          <p:cNvPr id="1026" name="Picture 2" descr="QR">
            <a:extLst>
              <a:ext uri="{FF2B5EF4-FFF2-40B4-BE49-F238E27FC236}">
                <a16:creationId xmlns:a16="http://schemas.microsoft.com/office/drawing/2014/main" id="{5C9F07B2-D2FE-7B30-49AE-5147DFD9C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18" y="3042186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369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Assignment Statements</a:t>
            </a:r>
            <a:br>
              <a:rPr lang="en-US" altLang="ko-KR" sz="3600" dirty="0"/>
            </a:br>
            <a:r>
              <a:rPr lang="en-US" sz="3600" dirty="0"/>
              <a:t>: Shorthand Notations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None/>
            </a:pP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C43349-42C0-A449-87E3-F7DE4682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7" y="2223489"/>
            <a:ext cx="8801100" cy="34798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5877AD-84AE-7266-5A19-E0DD730F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40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39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Assignment Rules / Compatibility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D</a:t>
            </a:r>
            <a:r>
              <a:rPr lang="en-US" sz="2800" dirty="0"/>
              <a:t>ata assignments should be compatible!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endParaRPr lang="en-US" sz="2400" dirty="0"/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endParaRPr lang="en-US" dirty="0"/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dirty="0"/>
              <a:t>Generally, cannot place value of one type into a variabl</a:t>
            </a:r>
            <a:r>
              <a:rPr lang="en-US" dirty="0"/>
              <a:t>e of another type!</a:t>
            </a:r>
            <a:endParaRPr lang="en-US" sz="2400" dirty="0"/>
          </a:p>
          <a:p>
            <a:pPr lvl="2">
              <a:lnSpc>
                <a:spcPct val="90000"/>
              </a:lnSpc>
            </a:pPr>
            <a:r>
              <a:rPr lang="en-US" altLang="ko-KR" dirty="0"/>
              <a:t>Only integer part "fits", so that’s all that goes into the </a:t>
            </a:r>
            <a:r>
              <a:rPr lang="en-US" altLang="ko-KR" dirty="0" err="1"/>
              <a:t>intVariable</a:t>
            </a:r>
            <a:endParaRPr lang="en-US" altLang="ko-KR" dirty="0"/>
          </a:p>
          <a:p>
            <a:pPr lvl="2">
              <a:lnSpc>
                <a:spcPct val="90000"/>
              </a:lnSpc>
            </a:pPr>
            <a:r>
              <a:rPr lang="en-US" altLang="ko-KR" dirty="0"/>
              <a:t>Called "implicit" or "automatic type conversion"</a:t>
            </a:r>
            <a:endParaRPr lang="en-US" sz="2000" dirty="0"/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altLang="ko-KR" dirty="0"/>
              <a:t>Some special cases are allowed</a:t>
            </a:r>
          </a:p>
          <a:p>
            <a:pPr lvl="2">
              <a:lnSpc>
                <a:spcPct val="90000"/>
              </a:lnSpc>
              <a:spcBef>
                <a:spcPct val="50000"/>
              </a:spcBef>
            </a:pPr>
            <a:r>
              <a:rPr lang="en-US" altLang="ko-KR" dirty="0"/>
              <a:t>Both legal and acceptable</a:t>
            </a:r>
          </a:p>
          <a:p>
            <a:pPr>
              <a:spcBef>
                <a:spcPts val="1200"/>
              </a:spcBef>
            </a:pPr>
            <a:r>
              <a:rPr lang="en-US" altLang="ko-KR" dirty="0"/>
              <a:t>Literals: considered “constants” (cannot be changed)</a:t>
            </a:r>
          </a:p>
          <a:p>
            <a:pPr lvl="1">
              <a:spcBef>
                <a:spcPts val="1200"/>
              </a:spcBef>
            </a:pPr>
            <a:r>
              <a:rPr lang="en-US" altLang="ko-KR" dirty="0"/>
              <a:t>E.g.) 2, 5.75, ‘Z’, "Hello World"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309BF7-33D3-934B-90A0-FD8C2991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40" y="1882487"/>
            <a:ext cx="3081682" cy="7479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AB960F-5DEA-A74C-B01B-99065585E05F}"/>
              </a:ext>
            </a:extLst>
          </p:cNvPr>
          <p:cNvSpPr txBox="1"/>
          <p:nvPr/>
        </p:nvSpPr>
        <p:spPr>
          <a:xfrm>
            <a:off x="5248894" y="2025644"/>
            <a:ext cx="2291937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Type mismatch!</a:t>
            </a:r>
            <a:endParaRPr kumimoji="1" lang="ko-KR" altLang="en-US" sz="24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C5F26-57E7-4C4C-BB71-D6B2A5E30F94}"/>
              </a:ext>
            </a:extLst>
          </p:cNvPr>
          <p:cNvCxnSpPr>
            <a:cxnSpLocks/>
          </p:cNvCxnSpPr>
          <p:nvPr/>
        </p:nvCxnSpPr>
        <p:spPr>
          <a:xfrm>
            <a:off x="4208022" y="2256477"/>
            <a:ext cx="1040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B912E27-3D63-4244-AFAD-10321D5A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114" y="4477808"/>
            <a:ext cx="2602171" cy="6078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F40974-1EB7-2549-5196-ECDC89F4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41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4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Escape Sequences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"Extend" the character set</a:t>
            </a:r>
          </a:p>
          <a:p>
            <a:pPr eaLnBrk="1" hangingPunct="1"/>
            <a:r>
              <a:rPr lang="en-US" dirty="0"/>
              <a:t>Backslash, \  preceding a character</a:t>
            </a:r>
          </a:p>
          <a:p>
            <a:pPr lvl="1" eaLnBrk="1" hangingPunct="1"/>
            <a:r>
              <a:rPr lang="en-US" dirty="0"/>
              <a:t>Instructs compiler: a special "escape character" is coming</a:t>
            </a:r>
          </a:p>
          <a:p>
            <a:pPr lvl="1" eaLnBrk="1" hangingPunct="1"/>
            <a:r>
              <a:rPr lang="en-US" dirty="0"/>
              <a:t>Following character treated as "escape sequence char"</a:t>
            </a:r>
          </a:p>
          <a:p>
            <a:pPr lvl="1" eaLnBrk="1" hangingPunct="1"/>
            <a:r>
              <a:rPr lang="en-US" dirty="0"/>
              <a:t>See Display 1.3 in the next slide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2BFFF5-1CEA-F17B-8EC3-85CB54BF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42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01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/>
              <a:t>Display 1.3</a:t>
            </a:r>
            <a:r>
              <a:rPr lang="en-US" sz="3600"/>
              <a:t>  </a:t>
            </a:r>
            <a:br>
              <a:rPr lang="en-US" sz="3600"/>
            </a:br>
            <a:r>
              <a:rPr lang="en-US" sz="3600"/>
              <a:t>Some Escape Sequences (1 of 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4DEA67-CE76-0F4C-BD4B-21D92077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49" y="1778907"/>
            <a:ext cx="87757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5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/>
              <a:t>Display 1.3</a:t>
            </a:r>
            <a:r>
              <a:rPr lang="en-US" sz="3600"/>
              <a:t>  </a:t>
            </a:r>
            <a:br>
              <a:rPr lang="en-US" sz="3600"/>
            </a:br>
            <a:r>
              <a:rPr lang="en-US" sz="3600"/>
              <a:t>Some Escape Sequences (2 of 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20F894-6C2B-7845-9736-B2CF55D6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2083707"/>
            <a:ext cx="86614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16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Arithmetic Precision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Precision of calculations</a:t>
            </a:r>
          </a:p>
          <a:p>
            <a:pPr lvl="1" eaLnBrk="1" hangingPunct="1"/>
            <a:r>
              <a:rPr lang="en-US" dirty="0"/>
              <a:t>VERY important consideration!</a:t>
            </a:r>
          </a:p>
          <a:p>
            <a:pPr lvl="2" eaLnBrk="1" hangingPunct="1"/>
            <a:r>
              <a:rPr lang="en-US" dirty="0"/>
              <a:t>Expressions in C++ might not evaluate as you’d "expect"!</a:t>
            </a:r>
          </a:p>
          <a:p>
            <a:pPr lvl="1" eaLnBrk="1" hangingPunct="1"/>
            <a:r>
              <a:rPr lang="en-US" dirty="0"/>
              <a:t>"Highest-order operand" determines type of arithmetic "precision" performed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5C933B-74D9-8538-EFC4-1353EAAC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45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23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Arithmetic Precision</a:t>
            </a:r>
            <a:br>
              <a:rPr lang="en-US" dirty="0"/>
            </a:br>
            <a:r>
              <a:rPr lang="en-US" dirty="0"/>
              <a:t>: Examples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Examples: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>
                <a:latin typeface="Courier" pitchFamily="2" charset="0"/>
              </a:rPr>
              <a:t>17/5</a:t>
            </a:r>
            <a:r>
              <a:rPr lang="en-US" sz="2400" dirty="0"/>
              <a:t>  evaluates to </a:t>
            </a:r>
            <a:r>
              <a:rPr lang="en-US" sz="2400" dirty="0">
                <a:latin typeface="Courier" pitchFamily="2" charset="0"/>
              </a:rPr>
              <a:t>3</a:t>
            </a:r>
            <a:r>
              <a:rPr lang="en-US" sz="2400" dirty="0"/>
              <a:t> in C++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Both operands are integers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Integer division is performed (note the number </a:t>
            </a:r>
            <a:r>
              <a:rPr lang="en-US" sz="2000" b="1" i="1" dirty="0"/>
              <a:t>is NOT rounded.</a:t>
            </a:r>
            <a:r>
              <a:rPr lang="en-US" sz="2000" dirty="0"/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>
                <a:latin typeface="Courier" pitchFamily="2" charset="0"/>
              </a:rPr>
              <a:t>17.0/5</a:t>
            </a:r>
            <a:r>
              <a:rPr lang="en-US" sz="2400" dirty="0"/>
              <a:t> equals </a:t>
            </a:r>
            <a:r>
              <a:rPr lang="en-US" sz="2400" dirty="0">
                <a:latin typeface="Courier" pitchFamily="2" charset="0"/>
              </a:rPr>
              <a:t>3.4</a:t>
            </a:r>
            <a:r>
              <a:rPr lang="en-US" sz="2400" dirty="0"/>
              <a:t> in C++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Highest-order operand is "double type"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Double "precision" division is performed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>
                <a:latin typeface="Courier" pitchFamily="2" charset="0"/>
              </a:rPr>
              <a:t>int intVar1 =1, intVar2=2;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intVar1/intVar2;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Performs integer division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Result: </a:t>
            </a:r>
            <a:r>
              <a:rPr lang="en-US" sz="2000" dirty="0">
                <a:latin typeface="Courier" pitchFamily="2" charset="0"/>
              </a:rPr>
              <a:t>0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187F0-C609-D20A-C7B1-8F15065C8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46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1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Arithmetic Precision</a:t>
            </a:r>
            <a:br>
              <a:rPr lang="en-US" dirty="0"/>
            </a:br>
            <a:r>
              <a:rPr lang="en-US" dirty="0"/>
              <a:t>: Examples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Examples: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dirty="0">
                <a:latin typeface="Gill Sans MT" panose="020B0502020104020203" pitchFamily="34" charset="0"/>
              </a:rPr>
              <a:t>When </a:t>
            </a:r>
            <a:r>
              <a:rPr lang="en-US" dirty="0">
                <a:latin typeface="Courier" pitchFamily="2" charset="0"/>
              </a:rPr>
              <a:t>feet=15000</a:t>
            </a:r>
            <a:r>
              <a:rPr lang="en-US" dirty="0">
                <a:latin typeface="Gill Sans MT" panose="020B0502020104020203" pitchFamily="34" charset="0"/>
              </a:rPr>
              <a:t> is an </a:t>
            </a:r>
            <a:r>
              <a:rPr lang="en-US" dirty="0">
                <a:latin typeface="Courier" pitchFamily="2" charset="0"/>
              </a:rPr>
              <a:t>int</a:t>
            </a:r>
            <a:r>
              <a:rPr lang="en-US" dirty="0">
                <a:latin typeface="Gill Sans MT" panose="020B0502020104020203" pitchFamily="34" charset="0"/>
              </a:rPr>
              <a:t> type</a:t>
            </a:r>
            <a:r>
              <a:rPr lang="en-US" altLang="ko-KR" dirty="0">
                <a:latin typeface="Gill Sans MT" panose="020B0502020104020203" pitchFamily="34" charset="0"/>
              </a:rPr>
              <a:t>,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evaluates to </a:t>
            </a:r>
            <a:r>
              <a:rPr lang="en-US" dirty="0">
                <a:latin typeface="Courier" pitchFamily="2" charset="0"/>
              </a:rPr>
              <a:t>5000*2.84=14200.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dirty="0">
                <a:latin typeface="Gill Sans MT" panose="020B0502020104020203" pitchFamily="34" charset="0"/>
              </a:rPr>
              <a:t>But, 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will become </a:t>
            </a:r>
            <a:r>
              <a:rPr lang="en-US" dirty="0">
                <a:latin typeface="Courier" pitchFamily="2" charset="0"/>
              </a:rPr>
              <a:t>5000*2 = 10000,</a:t>
            </a:r>
            <a:r>
              <a:rPr lang="en-US" dirty="0">
                <a:latin typeface="Gill Sans MT" panose="020B0502020104020203" pitchFamily="34" charset="0"/>
              </a:rPr>
              <a:t> which is a serious underestimate!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D7215-84B7-F24A-A3E5-8EDA4975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797" y="2497977"/>
            <a:ext cx="4694135" cy="5557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0B0E2F-A840-4E49-860D-CAF5130C5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797" y="3964601"/>
            <a:ext cx="4911152" cy="6253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78BB6-A0F7-2F9E-4235-7735E9D1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47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Individual Arithmetic Precision 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Calculations are done "</a:t>
            </a:r>
            <a:r>
              <a:rPr lang="en-US" sz="2800" dirty="0">
                <a:solidFill>
                  <a:srgbClr val="FF0000"/>
                </a:solidFill>
              </a:rPr>
              <a:t>one-by-one</a:t>
            </a:r>
            <a:r>
              <a:rPr lang="en-US" sz="2800" dirty="0"/>
              <a:t>"</a:t>
            </a:r>
          </a:p>
          <a:p>
            <a:pPr lvl="1" eaLnBrk="1" hangingPunct="1"/>
            <a:r>
              <a:rPr lang="en-US" sz="2400" dirty="0">
                <a:latin typeface="Courier" pitchFamily="2" charset="0"/>
              </a:rPr>
              <a:t>1/2/3.0/4 </a:t>
            </a:r>
            <a:r>
              <a:rPr lang="en-US" sz="2400" dirty="0"/>
              <a:t> performs 3 separate divisions.</a:t>
            </a:r>
          </a:p>
          <a:p>
            <a:pPr lvl="2" eaLnBrk="1" hangingPunct="1"/>
            <a:r>
              <a:rPr lang="en-US" sz="2000" dirty="0">
                <a:latin typeface="Courier" pitchFamily="2" charset="0"/>
              </a:rPr>
              <a:t>1/2   equals 0</a:t>
            </a:r>
          </a:p>
          <a:p>
            <a:pPr lvl="2" eaLnBrk="1" hangingPunct="1"/>
            <a:r>
              <a:rPr lang="en-US" sz="2000" dirty="0">
                <a:latin typeface="Courier" pitchFamily="2" charset="0"/>
              </a:rPr>
              <a:t>0/3.0 equals 0.0</a:t>
            </a:r>
          </a:p>
          <a:p>
            <a:pPr lvl="2" eaLnBrk="1" hangingPunct="1"/>
            <a:r>
              <a:rPr lang="en-US" sz="2000" dirty="0">
                <a:latin typeface="Courier" pitchFamily="2" charset="0"/>
              </a:rPr>
              <a:t>0.0/4 equals 0.0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 dirty="0"/>
              <a:t>So not necessarily sufficient to change just "one operand" in a large expression</a:t>
            </a:r>
          </a:p>
          <a:p>
            <a:pPr lvl="1" eaLnBrk="1" hangingPunct="1"/>
            <a:r>
              <a:rPr lang="en-US" sz="2400" dirty="0"/>
              <a:t>Must keep in mind all individual calculations that will be performed during evaluation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E565B-21BC-2F68-495E-330FDCE4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48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42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 Casting (Type Conversion) 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Two types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b="1" dirty="0"/>
              <a:t>Implicit</a:t>
            </a:r>
            <a:r>
              <a:rPr lang="en-US" sz="2400" dirty="0"/>
              <a:t> — also called as "</a:t>
            </a:r>
            <a:r>
              <a:rPr lang="en-US" sz="2400" dirty="0">
                <a:solidFill>
                  <a:srgbClr val="FF0000"/>
                </a:solidFill>
              </a:rPr>
              <a:t>Automatic</a:t>
            </a:r>
            <a:r>
              <a:rPr lang="en-US" sz="2400" dirty="0"/>
              <a:t>"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200" dirty="0"/>
              <a:t>Done FOR you automatically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e.g., </a:t>
            </a:r>
            <a:r>
              <a:rPr lang="en-US" sz="2200" dirty="0">
                <a:latin typeface="Courier" pitchFamily="2" charset="0"/>
              </a:rPr>
              <a:t>17/5.5 </a:t>
            </a:r>
            <a:r>
              <a:rPr lang="en-US" sz="2200" dirty="0"/>
              <a:t>causes an "implicit type cast" to</a:t>
            </a:r>
            <a:br>
              <a:rPr lang="en-US" sz="2200" dirty="0"/>
            </a:br>
            <a:r>
              <a:rPr lang="en-US" sz="2200" dirty="0"/>
              <a:t>take place, casting the </a:t>
            </a:r>
            <a:r>
              <a:rPr lang="en-US" sz="2200" dirty="0">
                <a:latin typeface="Courier" pitchFamily="2" charset="0"/>
              </a:rPr>
              <a:t>17 </a:t>
            </a:r>
            <a:r>
              <a:rPr lang="en-US" sz="2200" dirty="0">
                <a:sym typeface="Wingdings" pitchFamily="2" charset="2"/>
              </a:rPr>
              <a:t>to</a:t>
            </a:r>
            <a:r>
              <a:rPr lang="en-US" sz="2200" dirty="0"/>
              <a:t> </a:t>
            </a:r>
            <a:r>
              <a:rPr lang="en-US" sz="2200" dirty="0">
                <a:latin typeface="Courier" pitchFamily="2" charset="0"/>
              </a:rPr>
              <a:t>17.0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b="1" dirty="0"/>
              <a:t>Explicit</a:t>
            </a:r>
            <a:endParaRPr lang="en-US" sz="2400" dirty="0"/>
          </a:p>
          <a:p>
            <a:pPr lvl="2" eaLnBrk="1" hangingPunct="1">
              <a:lnSpc>
                <a:spcPct val="90000"/>
              </a:lnSpc>
            </a:pPr>
            <a:r>
              <a:rPr lang="en-US" sz="2200" dirty="0"/>
              <a:t>Programmer specifies conversion with cast operator</a:t>
            </a:r>
            <a:br>
              <a:rPr lang="en-US" sz="2200" dirty="0"/>
            </a:br>
            <a:r>
              <a:rPr lang="en-US" sz="2200" dirty="0"/>
              <a:t>e.g., </a:t>
            </a:r>
            <a:r>
              <a:rPr lang="en-US" sz="2200" dirty="0">
                <a:solidFill>
                  <a:srgbClr val="FF0000"/>
                </a:solidFill>
                <a:latin typeface="Courier" pitchFamily="2" charset="0"/>
              </a:rPr>
              <a:t>(double)17</a:t>
            </a:r>
            <a:r>
              <a:rPr lang="en-US" sz="2200" dirty="0">
                <a:latin typeface="Courier" pitchFamily="2" charset="0"/>
              </a:rPr>
              <a:t>/5</a:t>
            </a:r>
            <a:r>
              <a:rPr lang="en-US" altLang="ko-KR" sz="2200" dirty="0">
                <a:latin typeface="Courier" pitchFamily="2" charset="0"/>
              </a:rPr>
              <a:t>.5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/>
              <a:t>is the same as above (explicit cast)</a:t>
            </a:r>
            <a:br>
              <a:rPr lang="en-US" sz="2200" dirty="0"/>
            </a:br>
            <a:r>
              <a:rPr lang="en-US" sz="2200" dirty="0">
                <a:latin typeface="Courier" pitchFamily="2" charset="0"/>
              </a:rPr>
              <a:t>(double)</a:t>
            </a:r>
            <a:r>
              <a:rPr lang="en-US" sz="2200" dirty="0" err="1">
                <a:latin typeface="Courier" pitchFamily="2" charset="0"/>
              </a:rPr>
              <a:t>myInt</a:t>
            </a:r>
            <a:r>
              <a:rPr lang="en-US" sz="2200" dirty="0">
                <a:latin typeface="Courier" pitchFamily="2" charset="0"/>
              </a:rPr>
              <a:t>/</a:t>
            </a:r>
            <a:r>
              <a:rPr lang="en-US" sz="2200" dirty="0" err="1">
                <a:latin typeface="Courier" pitchFamily="2" charset="0"/>
              </a:rPr>
              <a:t>myDouble</a:t>
            </a:r>
            <a:endParaRPr lang="en-US" sz="2200" dirty="0">
              <a:latin typeface="Courier" pitchFamily="2" charset="0"/>
            </a:endParaRPr>
          </a:p>
          <a:p>
            <a:pPr lvl="2" eaLnBrk="1" hangingPunct="1">
              <a:lnSpc>
                <a:spcPct val="90000"/>
              </a:lnSpc>
            </a:pPr>
            <a:endParaRPr lang="en-US" sz="2200" dirty="0"/>
          </a:p>
          <a:p>
            <a:pPr lvl="2" eaLnBrk="1" hangingPunct="1">
              <a:lnSpc>
                <a:spcPct val="90000"/>
              </a:lnSpc>
            </a:pPr>
            <a:r>
              <a:rPr lang="en-US" sz="2200" dirty="0"/>
              <a:t>A newer convention: </a:t>
            </a:r>
            <a:r>
              <a:rPr lang="en-US" sz="2200" dirty="0" err="1">
                <a:latin typeface="Courier" pitchFamily="2" charset="0"/>
              </a:rPr>
              <a:t>static_cast</a:t>
            </a:r>
            <a:r>
              <a:rPr lang="en-US" sz="2200" dirty="0">
                <a:latin typeface="Courier" pitchFamily="2" charset="0"/>
              </a:rPr>
              <a:t>&lt;double&gt;(m)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4F7D3E-355A-FCCA-2EB8-57BCA2BB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49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7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Intro &amp; Basic course info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3927" y="1387098"/>
            <a:ext cx="8704579" cy="4952742"/>
          </a:xfrm>
        </p:spPr>
        <p:txBody>
          <a:bodyPr/>
          <a:lstStyle/>
          <a:p>
            <a:pPr fontAlgn="base"/>
            <a:r>
              <a:rPr lang="en" altLang="ko-KR" dirty="0"/>
              <a:t>Instructor: </a:t>
            </a:r>
            <a:r>
              <a:rPr lang="en" altLang="ko-KR" b="1" dirty="0" err="1"/>
              <a:t>Taesup</a:t>
            </a:r>
            <a:r>
              <a:rPr lang="en" altLang="ko-KR" b="1" dirty="0"/>
              <a:t> Moon </a:t>
            </a:r>
            <a:r>
              <a:rPr lang="en" altLang="ko-KR" dirty="0"/>
              <a:t>(</a:t>
            </a:r>
            <a:r>
              <a:rPr lang="ko-KR" altLang="en-US" dirty="0"/>
              <a:t>문태섭</a:t>
            </a:r>
            <a:r>
              <a:rPr lang="en-US" altLang="ko-KR" dirty="0"/>
              <a:t>)</a:t>
            </a:r>
            <a:endParaRPr lang="en" altLang="ko-KR" dirty="0"/>
          </a:p>
          <a:p>
            <a:pPr lvl="1" fontAlgn="base"/>
            <a:r>
              <a:rPr lang="en" altLang="ko-KR" dirty="0"/>
              <a:t>Rm 301-707, </a:t>
            </a:r>
            <a:r>
              <a:rPr lang="en" altLang="ko-KR" u="sng" dirty="0" err="1">
                <a:hlinkClick r:id="rId3"/>
              </a:rPr>
              <a:t>tsmoon@snu.ac.kr</a:t>
            </a:r>
            <a:endParaRPr lang="en" altLang="ko-KR" dirty="0"/>
          </a:p>
          <a:p>
            <a:pPr lvl="1" fontAlgn="base"/>
            <a:r>
              <a:rPr lang="en" altLang="ko-KR" dirty="0"/>
              <a:t>Office Hour: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en" altLang="ko-KR" dirty="0"/>
              <a:t>y appointment</a:t>
            </a:r>
          </a:p>
          <a:p>
            <a:pPr lvl="1" fontAlgn="base"/>
            <a:endParaRPr lang="en" altLang="ko-KR" dirty="0"/>
          </a:p>
          <a:p>
            <a:pPr fontAlgn="base"/>
            <a:r>
              <a:rPr lang="en" altLang="ko-KR" dirty="0"/>
              <a:t>Brief Intro</a:t>
            </a:r>
          </a:p>
          <a:p>
            <a:pPr lvl="1" fontAlgn="base"/>
            <a:r>
              <a:rPr lang="en" altLang="ko-KR" dirty="0"/>
              <a:t>Where I have been to so far</a:t>
            </a:r>
          </a:p>
          <a:p>
            <a:pPr lvl="2" fontAlgn="base"/>
            <a:r>
              <a:rPr lang="en" altLang="ko-KR" sz="2200" dirty="0"/>
              <a:t>SNU EE </a:t>
            </a:r>
            <a:r>
              <a:rPr lang="en-US" altLang="ko-KR" sz="2200" dirty="0"/>
              <a:t>BS </a:t>
            </a:r>
            <a:r>
              <a:rPr lang="en" altLang="ko-KR" sz="2200" dirty="0"/>
              <a:t>‘02</a:t>
            </a:r>
            <a:endParaRPr lang="en" altLang="ko-KR" sz="2200" b="1" dirty="0"/>
          </a:p>
          <a:p>
            <a:pPr lvl="2" fontAlgn="base"/>
            <a:r>
              <a:rPr lang="en" altLang="ko-KR" sz="2200" dirty="0"/>
              <a:t>Stanford EE MS (‘04) / PhD (‘08)</a:t>
            </a:r>
          </a:p>
          <a:p>
            <a:pPr lvl="2" fontAlgn="base"/>
            <a:r>
              <a:rPr lang="en" altLang="ko-KR" sz="2200" dirty="0"/>
              <a:t>Yahoo! (‘08-’12) / UC Berkeley STAT (‘12-’13) / Samsung (‘13-’15)</a:t>
            </a:r>
          </a:p>
          <a:p>
            <a:pPr lvl="2" fontAlgn="base"/>
            <a:r>
              <a:rPr lang="en" altLang="ko-KR" sz="2200" dirty="0"/>
              <a:t>DGIST (‘15-’17) / SKKU (‘1</a:t>
            </a:r>
            <a:r>
              <a:rPr lang="en-US" altLang="ko-KR" sz="2200" dirty="0"/>
              <a:t>7</a:t>
            </a:r>
            <a:r>
              <a:rPr lang="en" altLang="ko-KR" sz="2200" dirty="0"/>
              <a:t>-’21) / SNU (</a:t>
            </a:r>
            <a:r>
              <a:rPr lang="en" altLang="ko-KR" sz="2200" b="1" dirty="0"/>
              <a:t>’21.3-Today</a:t>
            </a:r>
            <a:r>
              <a:rPr lang="en" altLang="ko-KR" sz="2200" dirty="0"/>
              <a:t>)</a:t>
            </a:r>
          </a:p>
          <a:p>
            <a:pPr lvl="1" fontAlgn="base"/>
            <a:r>
              <a:rPr lang="en" altLang="ko-KR" sz="2600" dirty="0"/>
              <a:t>Main research area: ML / AI / Data Science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9E8A4D-5526-864C-BA8A-9EE565D1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447" y="1387098"/>
            <a:ext cx="1379267" cy="184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8D2DB3-8871-3690-F104-0006E04D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71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Shorthand Increment/Decrement Operators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Increment &amp; Decrement Operators</a:t>
            </a:r>
          </a:p>
          <a:p>
            <a:pPr lvl="1" eaLnBrk="1" hangingPunct="1"/>
            <a:r>
              <a:rPr lang="en-US" dirty="0"/>
              <a:t>Increment operator, </a:t>
            </a:r>
            <a:r>
              <a:rPr lang="en-US" dirty="0">
                <a:solidFill>
                  <a:srgbClr val="FF0000"/>
                </a:solidFill>
              </a:rPr>
              <a:t>++</a:t>
            </a:r>
            <a:br>
              <a:rPr lang="en-US" dirty="0"/>
            </a:br>
            <a:r>
              <a:rPr lang="en-US" dirty="0" err="1">
                <a:latin typeface="Courier" pitchFamily="2" charset="0"/>
              </a:rPr>
              <a:t>intVar</a:t>
            </a:r>
            <a:r>
              <a:rPr lang="en-US" dirty="0">
                <a:latin typeface="Courier" pitchFamily="2" charset="0"/>
              </a:rPr>
              <a:t>++;  </a:t>
            </a:r>
            <a:r>
              <a:rPr lang="en-US" dirty="0"/>
              <a:t>is equivalent to</a:t>
            </a:r>
            <a:br>
              <a:rPr lang="en-US" dirty="0"/>
            </a:br>
            <a:r>
              <a:rPr lang="en-US" dirty="0" err="1">
                <a:latin typeface="Courier" pitchFamily="2" charset="0"/>
              </a:rPr>
              <a:t>intVar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intVar</a:t>
            </a:r>
            <a:r>
              <a:rPr lang="en-US" dirty="0">
                <a:latin typeface="Courier" pitchFamily="2" charset="0"/>
              </a:rPr>
              <a:t> + 1;</a:t>
            </a:r>
          </a:p>
          <a:p>
            <a:pPr lvl="1" eaLnBrk="1" hangingPunct="1"/>
            <a:endParaRPr lang="en-US" sz="1200" dirty="0"/>
          </a:p>
          <a:p>
            <a:pPr lvl="1" eaLnBrk="1" hangingPunct="1"/>
            <a:r>
              <a:rPr lang="en-US" dirty="0"/>
              <a:t>Decrement operator, </a:t>
            </a:r>
            <a:r>
              <a:rPr lang="en-US" dirty="0">
                <a:solidFill>
                  <a:srgbClr val="FF0000"/>
                </a:solidFill>
              </a:rPr>
              <a:t>--</a:t>
            </a:r>
            <a:br>
              <a:rPr lang="en-US" dirty="0"/>
            </a:br>
            <a:r>
              <a:rPr lang="en-US" dirty="0" err="1">
                <a:latin typeface="Courier" pitchFamily="2" charset="0"/>
              </a:rPr>
              <a:t>intVar</a:t>
            </a:r>
            <a:r>
              <a:rPr lang="en-US" dirty="0">
                <a:latin typeface="Courier" pitchFamily="2" charset="0"/>
              </a:rPr>
              <a:t>--; </a:t>
            </a:r>
            <a:r>
              <a:rPr lang="en-US" dirty="0"/>
              <a:t>  is equivalent to</a:t>
            </a:r>
            <a:br>
              <a:rPr lang="en-US" dirty="0"/>
            </a:br>
            <a:r>
              <a:rPr lang="en-US" dirty="0" err="1">
                <a:latin typeface="Courier" pitchFamily="2" charset="0"/>
              </a:rPr>
              <a:t>intVar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intVar</a:t>
            </a:r>
            <a:r>
              <a:rPr lang="en-US" dirty="0">
                <a:latin typeface="Courier" pitchFamily="2" charset="0"/>
              </a:rPr>
              <a:t> – 1;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BD10E-A4CE-B3E6-0C94-761B7DA4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50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76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Shorthand Operators: Two Options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Post-Increment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 err="1">
                <a:latin typeface="Courier" pitchFamily="2" charset="0"/>
              </a:rPr>
              <a:t>intVar</a:t>
            </a:r>
            <a:r>
              <a:rPr lang="en-US" sz="2800" dirty="0">
                <a:latin typeface="Courier" pitchFamily="2" charset="0"/>
              </a:rPr>
              <a:t>++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Uses current value of variable, THEN increments it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Pre-Increment</a:t>
            </a:r>
            <a:br>
              <a:rPr lang="en-US" sz="2800" dirty="0"/>
            </a:br>
            <a:r>
              <a:rPr lang="en-US" sz="2800" dirty="0">
                <a:latin typeface="Courier" pitchFamily="2" charset="0"/>
              </a:rPr>
              <a:t>++</a:t>
            </a:r>
            <a:r>
              <a:rPr lang="en-US" sz="2800" dirty="0" err="1">
                <a:latin typeface="Courier" pitchFamily="2" charset="0"/>
              </a:rPr>
              <a:t>intVar</a:t>
            </a:r>
            <a:endParaRPr lang="en-US" sz="2800" dirty="0">
              <a:latin typeface="Courier" pitchFamily="2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Increments variable first, THEN uses new value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C8443-7DAF-3BDB-D244-FC0BF5E0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51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92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Post-Increment in Action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1828800" algn="l"/>
              </a:tabLst>
            </a:pPr>
            <a:r>
              <a:rPr lang="en-US" sz="2800" dirty="0"/>
              <a:t>Post-Increment in expressions: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tabLst>
                <a:tab pos="1828800" algn="l"/>
              </a:tabLst>
            </a:pPr>
            <a:endParaRPr lang="en-US" dirty="0"/>
          </a:p>
          <a:p>
            <a:pPr marL="0" indent="0" eaLnBrk="1" hangingPunct="1">
              <a:buNone/>
              <a:tabLst>
                <a:tab pos="1828800" algn="l"/>
              </a:tabLst>
            </a:pPr>
            <a:endParaRPr lang="en-US" sz="2800" dirty="0"/>
          </a:p>
          <a:p>
            <a:pPr eaLnBrk="1" hangingPunct="1">
              <a:tabLst>
                <a:tab pos="1828800" algn="l"/>
              </a:tabLst>
            </a:pPr>
            <a:endParaRPr lang="en-US" sz="1800" dirty="0"/>
          </a:p>
          <a:p>
            <a:pPr lvl="1" eaLnBrk="1" hangingPunct="1">
              <a:tabLst>
                <a:tab pos="1828800" algn="l"/>
              </a:tabLst>
            </a:pPr>
            <a:r>
              <a:rPr lang="en-US" sz="2400" dirty="0"/>
              <a:t>This code segment produces the output:</a:t>
            </a:r>
            <a:br>
              <a:rPr lang="en-US" sz="2400" dirty="0"/>
            </a:br>
            <a:endParaRPr lang="en-US" dirty="0"/>
          </a:p>
          <a:p>
            <a:pPr lvl="1" eaLnBrk="1" hangingPunct="1">
              <a:tabLst>
                <a:tab pos="1828800" algn="l"/>
              </a:tabLst>
            </a:pPr>
            <a:endParaRPr lang="en-US" sz="2400" dirty="0"/>
          </a:p>
          <a:p>
            <a:pPr marL="457200" lvl="1" indent="0" eaLnBrk="1" hangingPunct="1">
              <a:buNone/>
              <a:tabLst>
                <a:tab pos="1828800" algn="l"/>
              </a:tabLst>
            </a:pPr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F476D2-7062-3C4C-9BA9-445D9332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87" y="2171700"/>
            <a:ext cx="4025900" cy="1257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C8AC1B-2ACE-6D49-A6F6-21D145E3B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087" y="4213602"/>
            <a:ext cx="495300" cy="60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7EEB7-E310-486A-34A6-7A60290C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52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9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Pre-Increment in Action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1828800" algn="l"/>
              </a:tabLst>
            </a:pPr>
            <a:r>
              <a:rPr lang="en-US" sz="2800" dirty="0"/>
              <a:t>Now using Pre-increment: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tabLst>
                <a:tab pos="1828800" algn="l"/>
              </a:tabLst>
            </a:pPr>
            <a:endParaRPr lang="en-US" dirty="0"/>
          </a:p>
          <a:p>
            <a:pPr eaLnBrk="1" hangingPunct="1">
              <a:tabLst>
                <a:tab pos="1828800" algn="l"/>
              </a:tabLst>
            </a:pPr>
            <a:endParaRPr lang="en-US" sz="2800" dirty="0"/>
          </a:p>
          <a:p>
            <a:pPr eaLnBrk="1" hangingPunct="1">
              <a:tabLst>
                <a:tab pos="1828800" algn="l"/>
              </a:tabLst>
            </a:pPr>
            <a:endParaRPr lang="en-US" sz="1800" dirty="0"/>
          </a:p>
          <a:p>
            <a:pPr lvl="1" eaLnBrk="1" hangingPunct="1">
              <a:tabLst>
                <a:tab pos="1828800" algn="l"/>
              </a:tabLst>
            </a:pPr>
            <a:r>
              <a:rPr lang="en-US" sz="2400" dirty="0"/>
              <a:t>This code segment produces the output:</a:t>
            </a:r>
            <a:br>
              <a:rPr lang="en-US" sz="2400" dirty="0"/>
            </a:br>
            <a:endParaRPr lang="en-US" sz="2400" dirty="0"/>
          </a:p>
          <a:p>
            <a:pPr lvl="1" eaLnBrk="1" hangingPunct="1">
              <a:tabLst>
                <a:tab pos="1828800" algn="l"/>
              </a:tabLst>
            </a:pPr>
            <a:endParaRPr lang="en-US" dirty="0"/>
          </a:p>
          <a:p>
            <a:pPr lvl="1" eaLnBrk="1" hangingPunct="1">
              <a:tabLst>
                <a:tab pos="1828800" algn="l"/>
              </a:tabLst>
            </a:pPr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843977-C99E-0C43-BF9F-46B12A24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5" y="2068779"/>
            <a:ext cx="4741413" cy="14789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C32564-0BB8-6248-8CFB-752F393BC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890" y="4349586"/>
            <a:ext cx="584200" cy="723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88A91F-AE83-BE06-CBDD-DD035967E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53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13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Console Input/Output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Simple console </a:t>
            </a:r>
            <a:r>
              <a:rPr lang="en-US" dirty="0"/>
              <a:t>I/O </a:t>
            </a:r>
            <a:r>
              <a:rPr lang="en-US" b="1" dirty="0"/>
              <a:t>objects</a:t>
            </a:r>
            <a:r>
              <a:rPr lang="en-US" dirty="0"/>
              <a:t>:</a:t>
            </a:r>
            <a:r>
              <a:rPr lang="en-US" sz="2800" dirty="0"/>
              <a:t>  </a:t>
            </a:r>
            <a:r>
              <a:rPr lang="en-US" sz="2800" dirty="0" err="1">
                <a:latin typeface="Courier" pitchFamily="2" charset="0"/>
              </a:rPr>
              <a:t>cin</a:t>
            </a:r>
            <a:r>
              <a:rPr lang="en-US" sz="2800" dirty="0">
                <a:latin typeface="Courier" pitchFamily="2" charset="0"/>
              </a:rPr>
              <a:t>, </a:t>
            </a:r>
            <a:r>
              <a:rPr lang="en-US" sz="2800" dirty="0" err="1">
                <a:latin typeface="Courier" pitchFamily="2" charset="0"/>
              </a:rPr>
              <a:t>cout</a:t>
            </a:r>
            <a:r>
              <a:rPr lang="en-US" sz="2800" dirty="0">
                <a:latin typeface="Courier" pitchFamily="2" charset="0"/>
              </a:rPr>
              <a:t>, </a:t>
            </a:r>
            <a:r>
              <a:rPr lang="en-US" sz="2800" dirty="0" err="1">
                <a:latin typeface="Courier" pitchFamily="2" charset="0"/>
              </a:rPr>
              <a:t>cerr</a:t>
            </a:r>
            <a:endParaRPr lang="en-US" sz="2800" dirty="0">
              <a:latin typeface="Courier" pitchFamily="2" charset="0"/>
            </a:endParaRPr>
          </a:p>
          <a:p>
            <a:pPr lvl="1"/>
            <a:r>
              <a:rPr lang="en-US" dirty="0"/>
              <a:t>Defined in the C++ library called </a:t>
            </a:r>
            <a:r>
              <a:rPr lang="en-US" dirty="0">
                <a:latin typeface="Courier" pitchFamily="2" charset="0"/>
              </a:rPr>
              <a:t>&lt;iostream&gt;</a:t>
            </a:r>
          </a:p>
          <a:p>
            <a:pPr eaLnBrk="1" hangingPunct="1"/>
            <a:r>
              <a:rPr lang="en-US" sz="2800" dirty="0"/>
              <a:t>Must have the following lines (called pre-processor directives) near start of file: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sz="2400" dirty="0"/>
              <a:t>Tells C++ to use appropriate library so we can use the I/O objects </a:t>
            </a:r>
            <a:r>
              <a:rPr lang="en-US" sz="2400" dirty="0" err="1">
                <a:latin typeface="Courier" pitchFamily="2" charset="0"/>
              </a:rPr>
              <a:t>cin</a:t>
            </a:r>
            <a:r>
              <a:rPr lang="en-US" sz="2400" dirty="0">
                <a:latin typeface="Courier" pitchFamily="2" charset="0"/>
              </a:rPr>
              <a:t>, </a:t>
            </a:r>
            <a:r>
              <a:rPr lang="en-US" sz="2400" dirty="0" err="1">
                <a:latin typeface="Courier" pitchFamily="2" charset="0"/>
              </a:rPr>
              <a:t>cout</a:t>
            </a:r>
            <a:r>
              <a:rPr lang="en-US" sz="2400" dirty="0">
                <a:latin typeface="Courier" pitchFamily="2" charset="0"/>
              </a:rPr>
              <a:t>, </a:t>
            </a:r>
            <a:r>
              <a:rPr lang="en-US" sz="2400" dirty="0" err="1">
                <a:latin typeface="Courier" pitchFamily="2" charset="0"/>
              </a:rPr>
              <a:t>cerr</a:t>
            </a:r>
            <a:endParaRPr lang="en-US" sz="2400" dirty="0">
              <a:latin typeface="Courier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127C97-793E-D54B-95C2-1A55E6ED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91" y="3377423"/>
            <a:ext cx="3865432" cy="10257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D1788F-DF0B-DDE4-0046-7F46E094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54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11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Separating Lines of Output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New lines in output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‘\n’</a:t>
            </a:r>
            <a:r>
              <a:rPr lang="en-US" sz="2400" dirty="0"/>
              <a:t> is escape sequence for the char "newline"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A second method: </a:t>
            </a:r>
            <a:r>
              <a:rPr lang="en-US" sz="2800" b="1" dirty="0"/>
              <a:t>object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0000FF"/>
                </a:solidFill>
                <a:latin typeface="Courier" pitchFamily="2" charset="0"/>
              </a:rPr>
              <a:t>endl</a:t>
            </a:r>
            <a:endParaRPr lang="en-US" sz="2800" dirty="0">
              <a:solidFill>
                <a:srgbClr val="0000FF"/>
              </a:solidFill>
              <a:latin typeface="Courier" pitchFamily="2" charset="0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Examples:</a:t>
            </a:r>
          </a:p>
          <a:p>
            <a:pPr lvl="1"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sz="2400" dirty="0" err="1">
                <a:latin typeface="Courier" pitchFamily="2" charset="0"/>
              </a:rPr>
              <a:t>cout</a:t>
            </a:r>
            <a:r>
              <a:rPr lang="en-US" sz="2400" dirty="0">
                <a:latin typeface="Courier" pitchFamily="2" charset="0"/>
              </a:rPr>
              <a:t> &lt;&lt; "Hello World\n";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Sends string "Hello World" to display, &amp; escape</a:t>
            </a:r>
            <a:r>
              <a:rPr lang="ko-KR" altLang="en-US" sz="2000" dirty="0"/>
              <a:t> </a:t>
            </a:r>
            <a:r>
              <a:rPr lang="en-US" sz="2000" dirty="0"/>
              <a:t>sequence ‘</a:t>
            </a:r>
            <a:r>
              <a:rPr lang="en-US" sz="2000" dirty="0">
                <a:latin typeface="Courier" pitchFamily="2" charset="0"/>
              </a:rPr>
              <a:t>\n</a:t>
            </a:r>
            <a:r>
              <a:rPr lang="en-US" sz="2000" dirty="0"/>
              <a:t>’, skipping to next line </a:t>
            </a:r>
          </a:p>
          <a:p>
            <a:pPr lvl="2" eaLnBrk="1" hangingPunct="1">
              <a:lnSpc>
                <a:spcPct val="90000"/>
              </a:lnSpc>
            </a:pPr>
            <a:endParaRPr lang="en-US" sz="1800" dirty="0"/>
          </a:p>
          <a:p>
            <a:pPr lvl="1"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sz="2400" dirty="0" err="1">
                <a:latin typeface="Courier" pitchFamily="2" charset="0"/>
              </a:rPr>
              <a:t>cout</a:t>
            </a:r>
            <a:r>
              <a:rPr lang="en-US" sz="2400" dirty="0">
                <a:latin typeface="Courier" pitchFamily="2" charset="0"/>
              </a:rPr>
              <a:t> &lt;&lt; "Hello World" &lt;&lt; </a:t>
            </a:r>
            <a:r>
              <a:rPr lang="en-US" sz="2400" dirty="0" err="1">
                <a:latin typeface="Courier" pitchFamily="2" charset="0"/>
              </a:rPr>
              <a:t>endl</a:t>
            </a:r>
            <a:r>
              <a:rPr lang="en-US" sz="2400" dirty="0">
                <a:latin typeface="Courier" pitchFamily="2" charset="0"/>
              </a:rPr>
              <a:t>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Same result as above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289685-BBD0-4148-56A9-9258D65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55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47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Console Output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tabLst>
                <a:tab pos="1539875" algn="l"/>
              </a:tabLst>
            </a:pPr>
            <a:r>
              <a:rPr lang="en-US" sz="2800" dirty="0"/>
              <a:t>What can be outputted?</a:t>
            </a:r>
          </a:p>
          <a:p>
            <a:pPr lvl="1" eaLnBrk="1" hangingPunct="1">
              <a:lnSpc>
                <a:spcPct val="90000"/>
              </a:lnSpc>
              <a:tabLst>
                <a:tab pos="1539875" algn="l"/>
              </a:tabLst>
            </a:pPr>
            <a:r>
              <a:rPr lang="en-US" sz="2400" dirty="0"/>
              <a:t>Any data can be outputted to display screen</a:t>
            </a:r>
          </a:p>
          <a:p>
            <a:pPr lvl="2" eaLnBrk="1" hangingPunct="1">
              <a:lnSpc>
                <a:spcPct val="90000"/>
              </a:lnSpc>
              <a:tabLst>
                <a:tab pos="1539875" algn="l"/>
              </a:tabLst>
            </a:pPr>
            <a:r>
              <a:rPr lang="en-US" sz="2000" dirty="0"/>
              <a:t>Variables</a:t>
            </a:r>
          </a:p>
          <a:p>
            <a:pPr lvl="2" eaLnBrk="1" hangingPunct="1">
              <a:lnSpc>
                <a:spcPct val="90000"/>
              </a:lnSpc>
              <a:tabLst>
                <a:tab pos="1539875" algn="l"/>
              </a:tabLst>
            </a:pPr>
            <a:r>
              <a:rPr lang="en-US" sz="2000" dirty="0"/>
              <a:t>Constants</a:t>
            </a:r>
          </a:p>
          <a:p>
            <a:pPr lvl="2" eaLnBrk="1" hangingPunct="1">
              <a:lnSpc>
                <a:spcPct val="90000"/>
              </a:lnSpc>
              <a:tabLst>
                <a:tab pos="1539875" algn="l"/>
              </a:tabLst>
            </a:pPr>
            <a:r>
              <a:rPr lang="en-US" sz="2000" dirty="0"/>
              <a:t>Literals</a:t>
            </a:r>
          </a:p>
          <a:p>
            <a:pPr lvl="2" eaLnBrk="1" hangingPunct="1">
              <a:lnSpc>
                <a:spcPct val="90000"/>
              </a:lnSpc>
              <a:tabLst>
                <a:tab pos="1539875" algn="l"/>
              </a:tabLst>
            </a:pPr>
            <a:r>
              <a:rPr lang="en-US" sz="2000" dirty="0"/>
              <a:t>Expressions (which can include all of above)</a:t>
            </a:r>
          </a:p>
          <a:p>
            <a:pPr lvl="1" eaLnBrk="1" hangingPunct="1">
              <a:lnSpc>
                <a:spcPct val="90000"/>
              </a:lnSpc>
              <a:tabLst>
                <a:tab pos="1539875" algn="l"/>
              </a:tabLst>
            </a:pPr>
            <a:r>
              <a:rPr lang="en-US" sz="2400" dirty="0"/>
              <a:t>E.g.,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ym typeface="Wingdings" pitchFamily="2" charset="2"/>
              </a:rPr>
              <a:t> 2 values are outputted</a:t>
            </a:r>
          </a:p>
          <a:p>
            <a:pPr lvl="2">
              <a:lnSpc>
                <a:spcPct val="90000"/>
              </a:lnSpc>
              <a:tabLst>
                <a:tab pos="1539875" algn="l"/>
              </a:tabLst>
            </a:pPr>
            <a:r>
              <a:rPr lang="en-US" dirty="0"/>
              <a:t>"value" of the variable </a:t>
            </a:r>
            <a:r>
              <a:rPr lang="en-US" dirty="0" err="1">
                <a:latin typeface="Courier" pitchFamily="2" charset="0"/>
              </a:rPr>
              <a:t>numberOfGames</a:t>
            </a:r>
            <a:endParaRPr lang="en-US" dirty="0">
              <a:latin typeface="Courier" pitchFamily="2" charset="0"/>
            </a:endParaRPr>
          </a:p>
          <a:p>
            <a:pPr lvl="2">
              <a:lnSpc>
                <a:spcPct val="90000"/>
              </a:lnSpc>
              <a:tabLst>
                <a:tab pos="1539875" algn="l"/>
              </a:tabLst>
            </a:pPr>
            <a:r>
              <a:rPr lang="en-US" dirty="0"/>
              <a:t>literal string </a:t>
            </a:r>
            <a:r>
              <a:rPr lang="en-US" dirty="0">
                <a:latin typeface="Courier" pitchFamily="2" charset="0"/>
              </a:rPr>
              <a:t>" games played."</a:t>
            </a:r>
          </a:p>
          <a:p>
            <a:pPr eaLnBrk="1" hangingPunct="1">
              <a:lnSpc>
                <a:spcPct val="90000"/>
              </a:lnSpc>
              <a:tabLst>
                <a:tab pos="1539875" algn="l"/>
              </a:tabLst>
            </a:pPr>
            <a:endParaRPr lang="en-US" sz="900" dirty="0"/>
          </a:p>
          <a:p>
            <a:pPr lvl="1">
              <a:lnSpc>
                <a:spcPct val="90000"/>
              </a:lnSpc>
              <a:tabLst>
                <a:tab pos="1539875" algn="l"/>
              </a:tabLst>
            </a:pPr>
            <a:r>
              <a:rPr lang="en-US" dirty="0"/>
              <a:t>Cascading: multiple values in one </a:t>
            </a:r>
            <a:r>
              <a:rPr lang="en-US" dirty="0" err="1">
                <a:latin typeface="Courier" pitchFamily="2" charset="0"/>
              </a:rPr>
              <a:t>cout</a:t>
            </a:r>
            <a:r>
              <a:rPr lang="en-US" dirty="0"/>
              <a:t> is allowed</a:t>
            </a:r>
          </a:p>
          <a:p>
            <a:pPr lvl="2">
              <a:lnSpc>
                <a:spcPct val="90000"/>
              </a:lnSpc>
              <a:tabLst>
                <a:tab pos="1539875" algn="l"/>
              </a:tabLst>
            </a:pPr>
            <a:r>
              <a:rPr lang="en-US" dirty="0"/>
              <a:t>Equivalent to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E1D06E-1CF4-884B-BC24-3F5393357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956" y="3646518"/>
            <a:ext cx="5491286" cy="580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81B388-C8F4-B648-80F2-0FD38FB7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118" y="5844548"/>
            <a:ext cx="3017491" cy="6423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DAF6F-C52A-5FDB-CFD2-A8060731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56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39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Input using </a:t>
            </a:r>
            <a:r>
              <a:rPr lang="en-US" dirty="0" err="1">
                <a:latin typeface="Courier" pitchFamily="2" charset="0"/>
              </a:rPr>
              <a:t>cin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>
                <a:latin typeface="Courier" pitchFamily="2" charset="0"/>
              </a:rPr>
              <a:t>cin</a:t>
            </a:r>
            <a:r>
              <a:rPr lang="en-US" sz="2800" dirty="0"/>
              <a:t> for input, </a:t>
            </a:r>
            <a:r>
              <a:rPr lang="en-US" sz="2800" dirty="0" err="1">
                <a:latin typeface="Courier" pitchFamily="2" charset="0"/>
              </a:rPr>
              <a:t>cout</a:t>
            </a:r>
            <a:r>
              <a:rPr lang="en-US" sz="2800" dirty="0"/>
              <a:t> for output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/>
              <a:t>Differences: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ourier" pitchFamily="2" charset="0"/>
              </a:rPr>
              <a:t>"&gt;&gt;"</a:t>
            </a:r>
            <a:r>
              <a:rPr lang="en-US" sz="2400" dirty="0"/>
              <a:t> (extraction operator) points opposite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Think of it as "pointing toward where the data goes"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Object name "</a:t>
            </a:r>
            <a:r>
              <a:rPr lang="en-US" sz="2400" dirty="0" err="1">
                <a:latin typeface="Courier" pitchFamily="2" charset="0"/>
              </a:rPr>
              <a:t>cin</a:t>
            </a:r>
            <a:r>
              <a:rPr lang="en-US" sz="2400" dirty="0"/>
              <a:t>" used instead of "</a:t>
            </a:r>
            <a:r>
              <a:rPr lang="en-US" sz="2400" dirty="0" err="1">
                <a:latin typeface="Courier" pitchFamily="2" charset="0"/>
              </a:rPr>
              <a:t>cout</a:t>
            </a:r>
            <a:r>
              <a:rPr lang="en-US" sz="2400" dirty="0"/>
              <a:t>"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 literals allowed for </a:t>
            </a:r>
            <a:r>
              <a:rPr lang="en-US" sz="2400" dirty="0" err="1">
                <a:latin typeface="Courier" pitchFamily="2" charset="0"/>
              </a:rPr>
              <a:t>cin</a:t>
            </a:r>
            <a:endParaRPr lang="en-US" sz="2400" dirty="0">
              <a:latin typeface="Courier" pitchFamily="2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Must input "to a variable"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 err="1">
                <a:latin typeface="Courier" pitchFamily="2" charset="0"/>
              </a:rPr>
              <a:t>cin</a:t>
            </a:r>
            <a:r>
              <a:rPr lang="en-US" sz="2800" dirty="0">
                <a:latin typeface="Courier" pitchFamily="2" charset="0"/>
              </a:rPr>
              <a:t> &gt;&gt; </a:t>
            </a:r>
            <a:r>
              <a:rPr lang="en-US" sz="2800" dirty="0" err="1">
                <a:latin typeface="Courier" pitchFamily="2" charset="0"/>
              </a:rPr>
              <a:t>num</a:t>
            </a:r>
            <a:r>
              <a:rPr lang="en-US" sz="2800" dirty="0">
                <a:latin typeface="Courier" pitchFamily="2" charset="0"/>
              </a:rPr>
              <a:t>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Waits on-screen for keyboard entry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Value entered at keyboard is "assigned" to </a:t>
            </a:r>
            <a:r>
              <a:rPr lang="en-US" sz="2400" dirty="0" err="1">
                <a:latin typeface="Courier" pitchFamily="2" charset="0"/>
              </a:rPr>
              <a:t>num</a:t>
            </a:r>
            <a:endParaRPr lang="en-US" sz="2400" dirty="0">
              <a:latin typeface="Courier" pitchFamily="2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98C6E7-B202-55D2-22BC-453E1B0D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57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42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Formatting numbers with decimal point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Consider </a:t>
            </a:r>
            <a:r>
              <a:rPr lang="en-US" altLang="ko-Kore-KR" sz="2800" dirty="0">
                <a:latin typeface="Courier" pitchFamily="2" charset="0"/>
              </a:rPr>
              <a:t>double price=78.5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ourier" pitchFamily="2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ourier" pitchFamily="2" charset="0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Possible outputs: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Ideally, we would want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what we can do: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970D09-E86D-1BA3-B800-7EE5FFF44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021" y="1943220"/>
            <a:ext cx="4932159" cy="491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475FFD-62E4-FAAE-1E75-ED35AEE8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792" y="2713298"/>
            <a:ext cx="2866047" cy="395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82053B-AFB6-BC73-D82F-775CD83E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793" y="3080697"/>
            <a:ext cx="2989800" cy="3808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1EBFE0-9DC9-2A83-9F87-08FF181DC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792" y="3422823"/>
            <a:ext cx="3209806" cy="4012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D9E36B-2465-9568-776F-A995EFBC1F21}"/>
              </a:ext>
            </a:extLst>
          </p:cNvPr>
          <p:cNvSpPr/>
          <p:nvPr/>
        </p:nvSpPr>
        <p:spPr>
          <a:xfrm>
            <a:off x="4896040" y="2675199"/>
            <a:ext cx="3209806" cy="119180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66609C-DF8F-BBAB-5A50-8C1D42DAB6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454" y="4004732"/>
            <a:ext cx="2595241" cy="509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DBB22E-EFC8-CCDF-075A-DB2507BA8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2284" y="4952407"/>
            <a:ext cx="4246670" cy="1211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08F20-24C2-2EA0-2092-62E6B394FF78}"/>
              </a:ext>
            </a:extLst>
          </p:cNvPr>
          <p:cNvSpPr txBox="1"/>
          <p:nvPr/>
        </p:nvSpPr>
        <p:spPr>
          <a:xfrm>
            <a:off x="5728145" y="4546911"/>
            <a:ext cx="307897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Member function </a:t>
            </a:r>
            <a:r>
              <a:rPr kumimoji="1" lang="en-US" altLang="ko-Kore-KR" dirty="0">
                <a:solidFill>
                  <a:srgbClr val="FF0000"/>
                </a:solidFill>
              </a:rPr>
              <a:t>of </a:t>
            </a:r>
            <a:r>
              <a:rPr kumimoji="1" lang="en-US" altLang="ko-Kore-KR" dirty="0" err="1">
                <a:solidFill>
                  <a:srgbClr val="FF0000"/>
                </a:solidFill>
                <a:latin typeface="Courier" pitchFamily="2" charset="0"/>
              </a:rPr>
              <a:t>cout</a:t>
            </a:r>
            <a:r>
              <a:rPr kumimoji="1" lang="en-US" altLang="ko-Kore-KR" dirty="0">
                <a:solidFill>
                  <a:srgbClr val="FF0000"/>
                </a:solidFill>
              </a:rPr>
              <a:t>!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42D3FC-7893-7BCA-ED62-CECE3B0977E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641837" y="4731577"/>
            <a:ext cx="1086308" cy="324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9EAAC09-5D42-A0E2-E812-54655EDC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58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21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Program Style: Comments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60000"/>
              </a:spcBef>
            </a:pPr>
            <a:r>
              <a:rPr lang="en-US" altLang="ko-KR" dirty="0"/>
              <a:t>“Just enough” comments are needed</a:t>
            </a:r>
          </a:p>
          <a:p>
            <a:pPr lvl="1"/>
            <a:r>
              <a:rPr lang="en-US" altLang="ko-KR" dirty="0"/>
              <a:t>Whenever something is important or not obvious</a:t>
            </a:r>
          </a:p>
          <a:p>
            <a:pPr lvl="1"/>
            <a:r>
              <a:rPr lang="en-US" altLang="ko-KR" dirty="0"/>
              <a:t>Too many comments are as bad as too few</a:t>
            </a:r>
          </a:p>
          <a:p>
            <a:pPr eaLnBrk="1" hangingPunct="1">
              <a:spcBef>
                <a:spcPct val="60000"/>
              </a:spcBef>
            </a:pPr>
            <a:r>
              <a:rPr lang="en-US" dirty="0"/>
              <a:t>Two methods for comments</a:t>
            </a:r>
          </a:p>
          <a:p>
            <a:pPr lvl="1" eaLnBrk="1" hangingPunct="1"/>
            <a:r>
              <a:rPr lang="en-US" sz="2000" dirty="0"/>
              <a:t>//  Two slashes indicate entire line is to be ignored</a:t>
            </a:r>
          </a:p>
          <a:p>
            <a:pPr lvl="1" eaLnBrk="1" hangingPunct="1"/>
            <a:r>
              <a:rPr lang="en-US" sz="2000" dirty="0"/>
              <a:t>/* Delimiters indicates everything between is ignored */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90B7D-7FF1-7544-B9A9-2FD7CE03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321858"/>
            <a:ext cx="5943600" cy="1219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82C4EF-A20F-CF4F-BD02-2093DD82C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6" y="5749570"/>
            <a:ext cx="7886700" cy="57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EAA4B5-F58F-2DDA-A003-D2F1B10E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59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Intro &amp; Basic course info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" altLang="ko-KR" dirty="0"/>
              <a:t>Lab1 TAs</a:t>
            </a:r>
          </a:p>
          <a:p>
            <a:pPr lvl="1" fontAlgn="base"/>
            <a:r>
              <a:rPr lang="en-US" altLang="ko-KR" sz="2000" dirty="0" err="1"/>
              <a:t>Yongho</a:t>
            </a:r>
            <a:r>
              <a:rPr lang="en-US" altLang="ko-KR" sz="2000" dirty="0"/>
              <a:t> Kim</a:t>
            </a:r>
            <a:r>
              <a:rPr lang="ko-KR" altLang="en-US" sz="2000" b="1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김용호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3"/>
              </a:rPr>
              <a:t>peterkim98@snu.ac.kr</a:t>
            </a:r>
            <a:r>
              <a:rPr lang="en-US" altLang="ko-KR" sz="2000" dirty="0"/>
              <a:t>)</a:t>
            </a:r>
            <a:endParaRPr lang="en" altLang="ko-KR" sz="2000" dirty="0"/>
          </a:p>
          <a:p>
            <a:pPr lvl="1" fontAlgn="base"/>
            <a:r>
              <a:rPr lang="en-US" altLang="ko-KR" sz="2000" dirty="0" err="1"/>
              <a:t>JuhyunPark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박주현</a:t>
            </a:r>
            <a:r>
              <a:rPr lang="en-US" altLang="ko-KR" sz="2000" dirty="0"/>
              <a:t>, </a:t>
            </a:r>
            <a:r>
              <a:rPr lang="en-US" altLang="ko-KR" sz="2000" dirty="0">
                <a:hlinkClick r:id="rId4"/>
              </a:rPr>
              <a:t>parkjh9229@snu.ac.kr</a:t>
            </a:r>
            <a:r>
              <a:rPr lang="en-US" altLang="ko-KR" sz="2000" dirty="0"/>
              <a:t>)</a:t>
            </a:r>
          </a:p>
          <a:p>
            <a:pPr lvl="1" fontAlgn="base"/>
            <a:r>
              <a:rPr lang="en-US" altLang="ko-KR" sz="2000" dirty="0"/>
              <a:t>Jung Yoon Hwang (</a:t>
            </a:r>
            <a:r>
              <a:rPr lang="ko-KR" altLang="en-US" sz="2000" dirty="0" err="1"/>
              <a:t>황정윤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sz="2000" dirty="0" err="1">
                <a:hlinkClick r:id="rId5"/>
              </a:rPr>
              <a:t>danieljyh@snu.ac.kr</a:t>
            </a:r>
            <a:r>
              <a:rPr lang="en-US" altLang="ko-KR" sz="2000" dirty="0"/>
              <a:t>)</a:t>
            </a:r>
            <a:endParaRPr lang="en" altLang="ko-KR" sz="2000" dirty="0"/>
          </a:p>
          <a:p>
            <a:pPr fontAlgn="base"/>
            <a:r>
              <a:rPr lang="en" altLang="ko-KR" dirty="0"/>
              <a:t>Lab2 TAs</a:t>
            </a:r>
            <a:endParaRPr lang="en" altLang="ko-KR" sz="2400" dirty="0"/>
          </a:p>
          <a:p>
            <a:pPr lvl="1" fontAlgn="base"/>
            <a:r>
              <a:rPr lang="en-US" altLang="ko-KR" sz="2000" dirty="0" err="1"/>
              <a:t>Heewoong</a:t>
            </a:r>
            <a:r>
              <a:rPr lang="en-US" altLang="ko-KR" sz="2000" dirty="0"/>
              <a:t> Choi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최희웅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6"/>
              </a:rPr>
              <a:t>chw0501@snu.ac.kr</a:t>
            </a:r>
            <a:r>
              <a:rPr lang="en-US" altLang="ko-KR" sz="2000" dirty="0"/>
              <a:t>)</a:t>
            </a:r>
          </a:p>
          <a:p>
            <a:pPr lvl="1" fontAlgn="base"/>
            <a:r>
              <a:rPr lang="en-US" altLang="ko-KR" sz="2000" dirty="0"/>
              <a:t>Sumin Yu</a:t>
            </a:r>
            <a:r>
              <a:rPr lang="en" altLang="ko-KR" sz="2000" dirty="0"/>
              <a:t> (</a:t>
            </a:r>
            <a:r>
              <a:rPr lang="ko-KR" altLang="en-US" sz="2000" dirty="0"/>
              <a:t>유수민</a:t>
            </a:r>
            <a:r>
              <a:rPr lang="en-US" altLang="ko-KR" sz="2000" dirty="0"/>
              <a:t>, </a:t>
            </a:r>
            <a:r>
              <a:rPr lang="en-US" altLang="ko-KR" sz="2000" dirty="0">
                <a:hlinkClick r:id="rId7"/>
              </a:rPr>
              <a:t>ysmsoomin@snu.ac.kr</a:t>
            </a:r>
            <a:r>
              <a:rPr lang="en-US" altLang="ko-KR" sz="2000" dirty="0"/>
              <a:t>)</a:t>
            </a:r>
          </a:p>
          <a:p>
            <a:pPr lvl="1" fontAlgn="base"/>
            <a:r>
              <a:rPr lang="en-US" altLang="ko-KR" sz="2000" dirty="0" err="1"/>
              <a:t>Hyunwoong</a:t>
            </a:r>
            <a:r>
              <a:rPr lang="en-US" altLang="ko-KR" sz="2000" dirty="0"/>
              <a:t> Bae</a:t>
            </a:r>
            <a:r>
              <a:rPr lang="en" altLang="ko-KR" sz="2000" dirty="0"/>
              <a:t> (</a:t>
            </a:r>
            <a:r>
              <a:rPr lang="ko-KR" altLang="en-US" sz="2000" dirty="0" err="1"/>
              <a:t>배현웅</a:t>
            </a:r>
            <a:r>
              <a:rPr lang="en-US" altLang="ko-KR" sz="2000" dirty="0"/>
              <a:t>, </a:t>
            </a:r>
            <a:r>
              <a:rPr lang="en-US" altLang="ko-KR" sz="2000" dirty="0">
                <a:hlinkClick r:id="rId8"/>
              </a:rPr>
              <a:t>hwbae0326@snu.ac.kr</a:t>
            </a:r>
            <a:r>
              <a:rPr lang="en-US" altLang="ko-KR" sz="2000" dirty="0"/>
              <a:t>)</a:t>
            </a:r>
          </a:p>
          <a:p>
            <a:pPr lvl="1" fontAlgn="base"/>
            <a:endParaRPr lang="en-US" altLang="ko-KR" sz="2000" dirty="0"/>
          </a:p>
          <a:p>
            <a:pPr marL="457200" lvl="1" indent="0" fontAlgn="base">
              <a:buNone/>
            </a:pPr>
            <a:endParaRPr lang="en-US" altLang="ko-KR" sz="2000" dirty="0"/>
          </a:p>
          <a:p>
            <a:pPr fontAlgn="base"/>
            <a:r>
              <a:rPr lang="en-US" altLang="ko-KR" sz="2400" b="1" dirty="0" err="1"/>
              <a:t>eTL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&amp;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엘리스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elice</a:t>
            </a:r>
            <a:r>
              <a:rPr lang="en-US" altLang="ko-KR" sz="2400" b="1" dirty="0"/>
              <a:t>)</a:t>
            </a:r>
            <a:r>
              <a:rPr lang="en-US" altLang="ko-KR" sz="2400" dirty="0"/>
              <a:t> is the main communication channel</a:t>
            </a:r>
          </a:p>
          <a:p>
            <a:pPr lvl="1" fontAlgn="base"/>
            <a:r>
              <a:rPr lang="en-US" altLang="ko-KR" sz="2000" dirty="0"/>
              <a:t>You can also e-mail the instructor and TAs</a:t>
            </a:r>
            <a:endParaRPr lang="en" altLang="ko-KR" sz="2000" dirty="0"/>
          </a:p>
          <a:p>
            <a:pPr marL="457200" lvl="1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0F8B20-82B8-9531-CC03-B5BDEBC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6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08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Program Style: Identifier naming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dirty="0"/>
              <a:t>Identifier naming</a:t>
            </a:r>
          </a:p>
          <a:p>
            <a:pPr lvl="1" eaLnBrk="1" hangingPunct="1"/>
            <a:r>
              <a:rPr lang="en-US" dirty="0"/>
              <a:t>Must begin with an alphabet character </a:t>
            </a:r>
            <a:r>
              <a:rPr lang="en-US" altLang="ko-KR" dirty="0"/>
              <a:t>(a-</a:t>
            </a:r>
            <a:r>
              <a:rPr lang="en-US" altLang="ko-KR" dirty="0" err="1"/>
              <a:t>z,A</a:t>
            </a:r>
            <a:r>
              <a:rPr lang="en-US" altLang="ko-KR" dirty="0"/>
              <a:t>-Z) or underscore (_)</a:t>
            </a:r>
            <a:endParaRPr lang="en-US" dirty="0"/>
          </a:p>
          <a:p>
            <a:pPr lvl="1" eaLnBrk="1" hangingPunct="1"/>
            <a:r>
              <a:rPr lang="en-US" dirty="0"/>
              <a:t>Usually use ALL_CAPS for constants</a:t>
            </a:r>
          </a:p>
          <a:p>
            <a:pPr lvl="1" eaLnBrk="1" hangingPunct="1"/>
            <a:r>
              <a:rPr lang="en-US" dirty="0"/>
              <a:t>Most important: Use MEANINGFUL NAMES!</a:t>
            </a:r>
            <a:endParaRPr 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833B2-9122-FB6F-C027-DFF9F77D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60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83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Libraries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C++ Standard Libraries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Directive to "add" contents of library file to</a:t>
            </a:r>
            <a:r>
              <a:rPr lang="ko-KR" altLang="en-US" dirty="0"/>
              <a:t> </a:t>
            </a:r>
            <a:r>
              <a:rPr lang="en-US" dirty="0"/>
              <a:t>your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Called "preprocessor directive"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Executes before compiler, and simply "copies＂</a:t>
            </a:r>
            <a:r>
              <a:rPr lang="ko-KR" altLang="en-US" dirty="0"/>
              <a:t> </a:t>
            </a:r>
            <a:r>
              <a:rPr lang="en-US" dirty="0"/>
              <a:t>library file into your program file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C++ has many libraries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Input/output, math, strings, etc.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23AAC5-30D7-8C48-843B-E9BB394F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40" y="1986082"/>
            <a:ext cx="3399330" cy="546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CA3305-3782-8E4D-B4A8-3B995594B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20" y="2141075"/>
            <a:ext cx="2678235" cy="39159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77479-442E-9A65-6772-36004CF4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61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81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Namespaces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Collection of name definitions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now, we are only interested in the namespace </a:t>
            </a:r>
            <a:r>
              <a:rPr lang="en-US" dirty="0">
                <a:latin typeface="Courier" pitchFamily="2" charset="0"/>
              </a:rPr>
              <a:t>std</a:t>
            </a:r>
          </a:p>
          <a:p>
            <a:pPr lvl="2">
              <a:lnSpc>
                <a:spcPct val="90000"/>
              </a:lnSpc>
            </a:pPr>
            <a:r>
              <a:rPr lang="en-US" dirty="0">
                <a:latin typeface="Gill Sans MT" panose="020B0502020104020203" pitchFamily="34" charset="0"/>
              </a:rPr>
              <a:t>Has all standard library definitions we need</a:t>
            </a:r>
          </a:p>
          <a:p>
            <a:pPr lvl="2">
              <a:lnSpc>
                <a:spcPct val="90000"/>
              </a:lnSpc>
            </a:pPr>
            <a:r>
              <a:rPr lang="en-US" dirty="0">
                <a:latin typeface="Gill Sans MT" panose="020B0502020104020203" pitchFamily="34" charset="0"/>
              </a:rPr>
              <a:t>One name can be given different definitions in two namespaces</a:t>
            </a:r>
            <a:endParaRPr lang="en-US" dirty="0"/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A simple program that uses console I/O would begin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1270A0-3AFD-954D-A2BA-A95B3E83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3" y="4680882"/>
            <a:ext cx="3054349" cy="783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FBFA82-5CB7-EF46-94AA-41B84397C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49" y="4488657"/>
            <a:ext cx="2654300" cy="116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7E8C3-DEBD-F345-A83D-852B72CB3369}"/>
              </a:ext>
            </a:extLst>
          </p:cNvPr>
          <p:cNvSpPr txBox="1"/>
          <p:nvPr/>
        </p:nvSpPr>
        <p:spPr>
          <a:xfrm>
            <a:off x="4819649" y="5802997"/>
            <a:ext cx="26543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If only want to use </a:t>
            </a:r>
          </a:p>
          <a:p>
            <a:pPr algn="ctr"/>
            <a:r>
              <a:rPr kumimoji="1" lang="en-US" altLang="ko-KR" dirty="0" err="1">
                <a:solidFill>
                  <a:srgbClr val="FF0000"/>
                </a:solidFill>
                <a:latin typeface="Courier" pitchFamily="2" charset="0"/>
              </a:rPr>
              <a:t>cin</a:t>
            </a:r>
            <a:r>
              <a:rPr kumimoji="1" lang="en-US" altLang="ko-KR" dirty="0">
                <a:solidFill>
                  <a:srgbClr val="FF0000"/>
                </a:solidFill>
                <a:latin typeface="Courier" pitchFamily="2" charset="0"/>
              </a:rPr>
              <a:t>, </a:t>
            </a:r>
            <a:r>
              <a:rPr kumimoji="1" lang="en-US" altLang="ko-KR" dirty="0" err="1">
                <a:solidFill>
                  <a:srgbClr val="FF0000"/>
                </a:solidFill>
                <a:latin typeface="Courier" pitchFamily="2" charset="0"/>
              </a:rPr>
              <a:t>cout</a:t>
            </a:r>
            <a:r>
              <a:rPr kumimoji="1" lang="en-US" altLang="ko-KR" dirty="0">
                <a:solidFill>
                  <a:srgbClr val="FF0000"/>
                </a:solidFill>
                <a:latin typeface="Courier" pitchFamily="2" charset="0"/>
              </a:rPr>
              <a:t>, </a:t>
            </a:r>
            <a:r>
              <a:rPr kumimoji="1" lang="en-US" altLang="ko-KR" dirty="0" err="1">
                <a:solidFill>
                  <a:srgbClr val="FF0000"/>
                </a:solidFill>
                <a:latin typeface="Courier" pitchFamily="2" charset="0"/>
              </a:rPr>
              <a:t>endl</a:t>
            </a:r>
            <a:endParaRPr kumimoji="1" lang="ko-KR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888B4-3F5E-B24C-B307-07EB9BC1D9A2}"/>
              </a:ext>
            </a:extLst>
          </p:cNvPr>
          <p:cNvSpPr txBox="1"/>
          <p:nvPr/>
        </p:nvSpPr>
        <p:spPr>
          <a:xfrm>
            <a:off x="1470026" y="5802996"/>
            <a:ext cx="28543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When you want to use the entire standard library</a:t>
            </a:r>
            <a:endParaRPr kumimoji="1" lang="ko-KR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DB7F24-8DEF-854E-E052-1A85B19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62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60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 1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C++ is a compilation language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Variables, Expressions, Assignments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Case-sensitive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meaningful names for variables and constants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Variables must be declared before use (initialize!)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care in numeric manipulation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Precision, parentheses, order of operations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033C6-B847-2E07-4341-6B5E6BE9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63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03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976" y="2632259"/>
            <a:ext cx="8704579" cy="1139125"/>
          </a:xfrm>
        </p:spPr>
        <p:txBody>
          <a:bodyPr/>
          <a:lstStyle/>
          <a:p>
            <a:r>
              <a:rPr kumimoji="1" lang="en-US" altLang="ko-KR" dirty="0"/>
              <a:t>Thank you!</a:t>
            </a:r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2190492" y="4067948"/>
            <a:ext cx="4784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Gill Sans MT" charset="0"/>
                <a:ea typeface="Gill Sans MT" charset="0"/>
                <a:cs typeface="Gill Sans MT" charset="0"/>
              </a:rPr>
              <a:t>Web: </a:t>
            </a:r>
            <a:r>
              <a:rPr kumimoji="1" lang="en-US" altLang="ko-KR" sz="24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http://</a:t>
            </a:r>
            <a:r>
              <a:rPr kumimoji="1" lang="en-US" altLang="ko-KR" sz="2400" dirty="0" err="1">
                <a:latin typeface="Gill Sans MT" charset="0"/>
                <a:ea typeface="Gill Sans MT" charset="0"/>
                <a:cs typeface="Gill Sans MT" charset="0"/>
                <a:hlinkClick r:id="rId3"/>
              </a:rPr>
              <a:t>mindlab-snu.github.io</a:t>
            </a:r>
            <a:endParaRPr kumimoji="1" lang="en-US" altLang="ko-KR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r>
              <a:rPr kumimoji="1" lang="en-US" altLang="ko-KR" sz="2400" dirty="0">
                <a:latin typeface="Gill Sans MT" charset="0"/>
                <a:ea typeface="Gill Sans MT" charset="0"/>
                <a:cs typeface="Gill Sans MT" charset="0"/>
              </a:rPr>
              <a:t>E-mail: </a:t>
            </a:r>
            <a:r>
              <a:rPr kumimoji="1" lang="en-US" altLang="ko-KR" sz="2400" dirty="0" err="1">
                <a:latin typeface="Gill Sans MT" charset="0"/>
                <a:ea typeface="Gill Sans MT" charset="0"/>
                <a:cs typeface="Gill Sans MT" charset="0"/>
                <a:hlinkClick r:id="rId4"/>
              </a:rPr>
              <a:t>tsmoon@snu.ac.kr</a:t>
            </a:r>
            <a:endParaRPr kumimoji="1" lang="ko-KR" altLang="en-US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532764-6B50-626D-50BA-E41116FD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64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3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Lectures and Lab Sessions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" altLang="ko-KR" dirty="0">
                <a:solidFill>
                  <a:srgbClr val="0000EA"/>
                </a:solidFill>
              </a:rPr>
              <a:t>Lectures</a:t>
            </a:r>
            <a:r>
              <a:rPr lang="en" altLang="ko-KR" dirty="0"/>
              <a:t> (</a:t>
            </a:r>
            <a:r>
              <a:rPr lang="en-US" altLang="ko-KR" b="1" dirty="0">
                <a:solidFill>
                  <a:srgbClr val="0000EA"/>
                </a:solidFill>
              </a:rPr>
              <a:t>Wed</a:t>
            </a:r>
            <a:r>
              <a:rPr lang="en" altLang="ko-KR" b="1" dirty="0">
                <a:solidFill>
                  <a:srgbClr val="0000EA"/>
                </a:solidFill>
              </a:rPr>
              <a:t>,</a:t>
            </a:r>
            <a:r>
              <a:rPr lang="en" altLang="ko-KR" dirty="0"/>
              <a:t> 15:30pm-17:20pm) </a:t>
            </a:r>
            <a:r>
              <a:rPr lang="en" altLang="ko-KR" dirty="0">
                <a:solidFill>
                  <a:srgbClr val="0000EA"/>
                </a:solidFill>
              </a:rPr>
              <a:t>by the Instructor</a:t>
            </a:r>
          </a:p>
          <a:p>
            <a:pPr lvl="1" fontAlgn="base"/>
            <a:r>
              <a:rPr lang="en-US" altLang="ko-KR" b="1" dirty="0"/>
              <a:t>English</a:t>
            </a:r>
            <a:r>
              <a:rPr lang="en" altLang="ko-KR" dirty="0"/>
              <a:t> lectures</a:t>
            </a:r>
          </a:p>
          <a:p>
            <a:pPr lvl="1" fontAlgn="base"/>
            <a:r>
              <a:rPr lang="en" altLang="ko-KR" dirty="0"/>
              <a:t>Textbook: </a:t>
            </a:r>
            <a:r>
              <a:rPr lang="en" altLang="ko-KR" b="1" dirty="0"/>
              <a:t>Absolute C++</a:t>
            </a:r>
            <a:r>
              <a:rPr lang="en" altLang="ko-KR" dirty="0"/>
              <a:t> </a:t>
            </a:r>
            <a:r>
              <a:rPr lang="en" altLang="ko-KR" sz="1800" dirty="0"/>
              <a:t>(6th or 5th edition) </a:t>
            </a:r>
          </a:p>
          <a:p>
            <a:pPr lvl="2" fontAlgn="base"/>
            <a:r>
              <a:rPr lang="en" altLang="ko-KR" dirty="0"/>
              <a:t>By Walter </a:t>
            </a:r>
            <a:r>
              <a:rPr lang="en" altLang="ko-KR" dirty="0" err="1"/>
              <a:t>Savitch</a:t>
            </a:r>
            <a:r>
              <a:rPr lang="en" altLang="ko-KR" dirty="0"/>
              <a:t> and Kenrick Mock</a:t>
            </a:r>
          </a:p>
          <a:p>
            <a:pPr lvl="2" fontAlgn="base"/>
            <a:r>
              <a:rPr lang="en" altLang="ko-KR" dirty="0"/>
              <a:t>English version or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한글 번역본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R" dirty="0">
                <a:latin typeface="Gill Sans MT" panose="020B0502020104020203" pitchFamily="34" charset="0"/>
                <a:ea typeface="Apple SD Gothic Neo" panose="02000300000000000000" pitchFamily="2" charset="-127"/>
              </a:rPr>
              <a:t>by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퍼스트북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).</a:t>
            </a:r>
          </a:p>
          <a:p>
            <a:pPr lvl="2" fontAlgn="base"/>
            <a:r>
              <a:rPr lang="en-US" altLang="ko-KR" dirty="0">
                <a:latin typeface="Gill Sans MT" panose="020B0502020104020203" pitchFamily="34" charset="0"/>
                <a:ea typeface="Apple SD Gothic Neo" panose="02000300000000000000" pitchFamily="2" charset="-127"/>
              </a:rPr>
              <a:t>Pdf version uploaded to </a:t>
            </a:r>
            <a:r>
              <a:rPr lang="en-US" altLang="ko-KR" dirty="0" err="1">
                <a:latin typeface="Gill Sans MT" panose="020B0502020104020203" pitchFamily="34" charset="0"/>
                <a:ea typeface="Apple SD Gothic Neo" panose="02000300000000000000" pitchFamily="2" charset="-127"/>
              </a:rPr>
              <a:t>eTL</a:t>
            </a:r>
            <a:endParaRPr lang="en-US" altLang="ko-KR" dirty="0">
              <a:latin typeface="Gill Sans MT" panose="020B0502020104020203" pitchFamily="34" charset="0"/>
              <a:ea typeface="Apple SD Gothic Neo" panose="02000300000000000000" pitchFamily="2" charset="-127"/>
            </a:endParaRPr>
          </a:p>
          <a:p>
            <a:pPr lvl="2" fontAlgn="base"/>
            <a:endParaRPr lang="en" altLang="ko-KR" dirty="0"/>
          </a:p>
          <a:p>
            <a:pPr fontAlgn="base"/>
            <a:r>
              <a:rPr lang="en" altLang="ko-KR" dirty="0">
                <a:solidFill>
                  <a:srgbClr val="FF0000"/>
                </a:solidFill>
              </a:rPr>
              <a:t>Lab1</a:t>
            </a:r>
            <a:r>
              <a:rPr lang="en" altLang="ko-KR" dirty="0"/>
              <a:t> (</a:t>
            </a:r>
            <a:r>
              <a:rPr lang="en-US" altLang="ko-KR" b="1" dirty="0">
                <a:solidFill>
                  <a:srgbClr val="FF0000"/>
                </a:solidFill>
              </a:rPr>
              <a:t>Fri</a:t>
            </a:r>
            <a:r>
              <a:rPr lang="en" altLang="ko-KR" b="1" dirty="0">
                <a:solidFill>
                  <a:srgbClr val="FF0000"/>
                </a:solidFill>
              </a:rPr>
              <a:t>,</a:t>
            </a:r>
            <a:r>
              <a:rPr lang="en" altLang="ko-KR" dirty="0"/>
              <a:t> 15:30pm-17:20pm) </a:t>
            </a:r>
            <a:r>
              <a:rPr lang="en" altLang="ko-KR" dirty="0">
                <a:solidFill>
                  <a:srgbClr val="FF0000"/>
                </a:solidFill>
              </a:rPr>
              <a:t>by the T</a:t>
            </a:r>
            <a:r>
              <a:rPr lang="en-US" altLang="ko-KR" dirty="0">
                <a:solidFill>
                  <a:srgbClr val="FF0000"/>
                </a:solidFill>
              </a:rPr>
              <a:t>As </a:t>
            </a:r>
            <a:r>
              <a:rPr lang="en-US" altLang="ko-KR" sz="2400" dirty="0">
                <a:solidFill>
                  <a:srgbClr val="FF0000"/>
                </a:solidFill>
              </a:rPr>
              <a:t>(Head: </a:t>
            </a:r>
            <a:r>
              <a:rPr lang="ko-KR" altLang="en-US" sz="2400" dirty="0">
                <a:solidFill>
                  <a:srgbClr val="FF0000"/>
                </a:solidFill>
              </a:rPr>
              <a:t>김용호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  <a:endParaRPr lang="en" altLang="ko-KR" dirty="0">
              <a:solidFill>
                <a:srgbClr val="FF0000"/>
              </a:solidFill>
            </a:endParaRPr>
          </a:p>
          <a:p>
            <a:pPr lvl="1" fontAlgn="base"/>
            <a:r>
              <a:rPr lang="en" altLang="ko-KR" dirty="0"/>
              <a:t>Lecture review, problem solving, HW solution/review</a:t>
            </a:r>
          </a:p>
          <a:p>
            <a:pPr fontAlgn="base"/>
            <a:r>
              <a:rPr lang="en" altLang="ko-KR" dirty="0">
                <a:solidFill>
                  <a:srgbClr val="FF0000"/>
                </a:solidFill>
              </a:rPr>
              <a:t>Lab2</a:t>
            </a:r>
            <a:r>
              <a:rPr lang="en" altLang="ko-KR" dirty="0"/>
              <a:t> (</a:t>
            </a:r>
            <a:r>
              <a:rPr lang="en-US" altLang="ko-KR" b="1" dirty="0">
                <a:solidFill>
                  <a:srgbClr val="FF0000"/>
                </a:solidFill>
              </a:rPr>
              <a:t>Fri</a:t>
            </a:r>
            <a:r>
              <a:rPr lang="en" altLang="ko-KR" b="1" dirty="0">
                <a:solidFill>
                  <a:srgbClr val="FF0000"/>
                </a:solidFill>
              </a:rPr>
              <a:t>,</a:t>
            </a:r>
            <a:r>
              <a:rPr lang="en" altLang="ko-KR" dirty="0"/>
              <a:t> 15:30pm-17:20pm) </a:t>
            </a:r>
            <a:r>
              <a:rPr lang="en" altLang="ko-KR" dirty="0">
                <a:solidFill>
                  <a:srgbClr val="FF0000"/>
                </a:solidFill>
              </a:rPr>
              <a:t>by the T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" altLang="ko-KR" dirty="0">
                <a:solidFill>
                  <a:srgbClr val="FF0000"/>
                </a:solidFill>
              </a:rPr>
              <a:t>s </a:t>
            </a:r>
            <a:r>
              <a:rPr lang="en" altLang="ko-KR" sz="2400" dirty="0">
                <a:solidFill>
                  <a:srgbClr val="FF0000"/>
                </a:solidFill>
              </a:rPr>
              <a:t>(</a:t>
            </a:r>
            <a:r>
              <a:rPr lang="en-US" altLang="ko-KR" sz="2400" dirty="0">
                <a:solidFill>
                  <a:srgbClr val="FF0000"/>
                </a:solidFill>
              </a:rPr>
              <a:t>Head: </a:t>
            </a:r>
            <a:r>
              <a:rPr lang="ko-KR" altLang="en-US" sz="2400" dirty="0" err="1">
                <a:solidFill>
                  <a:srgbClr val="FF0000"/>
                </a:solidFill>
              </a:rPr>
              <a:t>최희웅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endParaRPr lang="en" altLang="ko-KR" dirty="0">
              <a:solidFill>
                <a:srgbClr val="FF0000"/>
              </a:solidFill>
            </a:endParaRPr>
          </a:p>
          <a:p>
            <a:pPr lvl="1" fontAlgn="base"/>
            <a:r>
              <a:rPr lang="en-US" altLang="ko-KR" dirty="0"/>
              <a:t>Linux, </a:t>
            </a:r>
            <a:r>
              <a:rPr lang="en" altLang="ko-KR" dirty="0"/>
              <a:t>C++ applications</a:t>
            </a:r>
            <a:r>
              <a:rPr lang="en-US" altLang="ko-KR" dirty="0"/>
              <a:t>/STL, Git</a:t>
            </a:r>
            <a:r>
              <a:rPr lang="en" altLang="ko-KR" dirty="0"/>
              <a:t>, In</a:t>
            </a:r>
            <a:r>
              <a:rPr lang="en-US" altLang="ko-KR" dirty="0"/>
              <a:t>-</a:t>
            </a:r>
            <a:r>
              <a:rPr lang="en" altLang="ko-KR" dirty="0"/>
              <a:t>depth Projects,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2C130-E837-E44B-9055-97618765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1919511"/>
            <a:ext cx="1576068" cy="197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2EE8BA-69B7-434D-DCEF-4570EE9C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7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1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Grading policy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" altLang="ko-KR" dirty="0"/>
              <a:t>Homework (</a:t>
            </a:r>
            <a:r>
              <a:rPr lang="en" altLang="ko-KR" b="1" dirty="0">
                <a:solidFill>
                  <a:srgbClr val="0000EA"/>
                </a:solidFill>
              </a:rPr>
              <a:t>20%</a:t>
            </a:r>
            <a:r>
              <a:rPr lang="en" altLang="ko-KR" dirty="0">
                <a:solidFill>
                  <a:srgbClr val="0000EA"/>
                </a:solidFill>
              </a:rPr>
              <a:t>)</a:t>
            </a:r>
          </a:p>
          <a:p>
            <a:pPr lvl="1" fontAlgn="base"/>
            <a:r>
              <a:rPr lang="en" altLang="ko-KR" dirty="0"/>
              <a:t>Lab1 (</a:t>
            </a:r>
            <a:r>
              <a:rPr lang="en" altLang="ko-KR" b="1" dirty="0"/>
              <a:t>10%</a:t>
            </a:r>
            <a:r>
              <a:rPr lang="en" altLang="ko-KR" dirty="0"/>
              <a:t>), Lab2 (</a:t>
            </a:r>
            <a:r>
              <a:rPr lang="en" altLang="ko-KR" b="1" dirty="0"/>
              <a:t>10%</a:t>
            </a:r>
            <a:r>
              <a:rPr lang="en" altLang="ko-KR" dirty="0"/>
              <a:t>)</a:t>
            </a:r>
          </a:p>
          <a:p>
            <a:pPr fontAlgn="base"/>
            <a:r>
              <a:rPr lang="en" altLang="ko-KR" dirty="0"/>
              <a:t>Projects (</a:t>
            </a:r>
            <a:r>
              <a:rPr lang="en-US" altLang="ko-KR" b="1" dirty="0">
                <a:solidFill>
                  <a:srgbClr val="0000EA"/>
                </a:solidFill>
              </a:rPr>
              <a:t>2</a:t>
            </a:r>
            <a:r>
              <a:rPr lang="en" altLang="ko-KR" b="1" dirty="0">
                <a:solidFill>
                  <a:srgbClr val="0000EA"/>
                </a:solidFill>
              </a:rPr>
              <a:t>2%</a:t>
            </a:r>
            <a:r>
              <a:rPr lang="en" altLang="ko-KR" dirty="0"/>
              <a:t>)</a:t>
            </a:r>
          </a:p>
          <a:p>
            <a:pPr lvl="1" fontAlgn="base"/>
            <a:r>
              <a:rPr lang="en" altLang="ko-KR" dirty="0"/>
              <a:t>Project 1 (</a:t>
            </a:r>
            <a:r>
              <a:rPr lang="en" altLang="ko-KR" b="1" dirty="0"/>
              <a:t>1</a:t>
            </a:r>
            <a:r>
              <a:rPr lang="en-US" altLang="ko-KR" b="1" dirty="0"/>
              <a:t>0</a:t>
            </a:r>
            <a:r>
              <a:rPr lang="en" altLang="ko-KR" b="1" dirty="0"/>
              <a:t>%</a:t>
            </a:r>
            <a:r>
              <a:rPr lang="en" altLang="ko-KR" dirty="0"/>
              <a:t>), Project 2 (</a:t>
            </a:r>
            <a:r>
              <a:rPr lang="en" altLang="ko-KR" b="1" dirty="0"/>
              <a:t>1</a:t>
            </a:r>
            <a:r>
              <a:rPr lang="en-US" altLang="ko-KR" b="1" dirty="0"/>
              <a:t>2</a:t>
            </a:r>
            <a:r>
              <a:rPr lang="en" altLang="ko-KR" b="1" dirty="0"/>
              <a:t>%</a:t>
            </a:r>
            <a:r>
              <a:rPr lang="en" altLang="ko-KR" dirty="0"/>
              <a:t>)</a:t>
            </a:r>
          </a:p>
          <a:p>
            <a:pPr fontAlgn="base"/>
            <a:r>
              <a:rPr lang="en" altLang="ko-KR" dirty="0"/>
              <a:t>Midterm Exam (</a:t>
            </a:r>
            <a:r>
              <a:rPr lang="en-US" altLang="ko-KR" b="1" dirty="0">
                <a:solidFill>
                  <a:srgbClr val="0000EA"/>
                </a:solidFill>
              </a:rPr>
              <a:t>22</a:t>
            </a:r>
            <a:r>
              <a:rPr lang="en" altLang="ko-KR" b="1" dirty="0">
                <a:solidFill>
                  <a:srgbClr val="0000EA"/>
                </a:solidFill>
              </a:rPr>
              <a:t>%</a:t>
            </a:r>
            <a:r>
              <a:rPr lang="en" altLang="ko-KR" dirty="0"/>
              <a:t>)</a:t>
            </a:r>
          </a:p>
          <a:p>
            <a:pPr lvl="1" fontAlgn="base"/>
            <a:r>
              <a:rPr lang="en-US" altLang="ko-KR" dirty="0"/>
              <a:t>October</a:t>
            </a:r>
            <a:r>
              <a:rPr lang="en" altLang="ko-KR" dirty="0"/>
              <a:t> 22, 3:30pm (tentative)</a:t>
            </a:r>
          </a:p>
          <a:p>
            <a:pPr fontAlgn="base"/>
            <a:r>
              <a:rPr lang="en" altLang="ko-KR" dirty="0"/>
              <a:t>Final Exam (</a:t>
            </a:r>
            <a:r>
              <a:rPr lang="en" altLang="ko-KR" b="1" dirty="0">
                <a:solidFill>
                  <a:srgbClr val="0000EA"/>
                </a:solidFill>
              </a:rPr>
              <a:t>31%</a:t>
            </a:r>
            <a:r>
              <a:rPr lang="en" altLang="ko-KR" dirty="0"/>
              <a:t>)</a:t>
            </a:r>
          </a:p>
          <a:p>
            <a:pPr lvl="1" fontAlgn="base"/>
            <a:r>
              <a:rPr lang="en-US" altLang="ko-KR" dirty="0"/>
              <a:t>December 17, 3:30pm (tentative)</a:t>
            </a:r>
          </a:p>
          <a:p>
            <a:pPr fontAlgn="base"/>
            <a:r>
              <a:rPr lang="en" altLang="ko-KR" dirty="0"/>
              <a:t>Attendance (</a:t>
            </a:r>
            <a:r>
              <a:rPr lang="en" altLang="ko-KR" b="1" dirty="0">
                <a:solidFill>
                  <a:srgbClr val="0000EA"/>
                </a:solidFill>
              </a:rPr>
              <a:t>5%</a:t>
            </a:r>
            <a:r>
              <a:rPr lang="en" altLang="ko-KR" dirty="0"/>
              <a:t>)</a:t>
            </a:r>
          </a:p>
          <a:p>
            <a:pPr fontAlgn="base"/>
            <a:r>
              <a:rPr lang="en" altLang="ko-KR" dirty="0"/>
              <a:t>Participation Bonus (</a:t>
            </a:r>
            <a:r>
              <a:rPr lang="en" altLang="ko-KR" dirty="0">
                <a:solidFill>
                  <a:srgbClr val="00B050"/>
                </a:solidFill>
              </a:rPr>
              <a:t>more on this</a:t>
            </a:r>
            <a:r>
              <a:rPr lang="en" altLang="ko-KR" dirty="0"/>
              <a:t>)</a:t>
            </a:r>
            <a:endParaRPr lang="en-US" altLang="ko-KR" dirty="0"/>
          </a:p>
          <a:p>
            <a:pPr lvl="1" fontAlgn="base"/>
            <a:endParaRPr lang="en-US" altLang="ko-KR" dirty="0"/>
          </a:p>
          <a:p>
            <a:pPr marL="0" indent="0" fontAlgn="base">
              <a:buNone/>
            </a:pPr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2F42F1-EF93-D28A-D959-B964D7DB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8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2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Grading policy - Homework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HW will be handed out every week from</a:t>
            </a:r>
            <a:r>
              <a:rPr lang="ko-KR" altLang="en-US" dirty="0"/>
              <a:t> </a:t>
            </a:r>
            <a:r>
              <a:rPr lang="en-US" altLang="ko-KR" dirty="0"/>
              <a:t>Lab1/2</a:t>
            </a:r>
          </a:p>
          <a:p>
            <a:pPr lvl="1"/>
            <a:r>
              <a:rPr lang="en-US" altLang="ko-KR" dirty="0"/>
              <a:t>All HW must be done individually</a:t>
            </a:r>
          </a:p>
          <a:p>
            <a:r>
              <a:rPr lang="en-US" altLang="ko-KR" dirty="0"/>
              <a:t>Copy &amp; Plagiarism</a:t>
            </a:r>
          </a:p>
          <a:p>
            <a:pPr lvl="1"/>
            <a:r>
              <a:rPr lang="en-US" altLang="ko-KR" b="1" i="1" dirty="0"/>
              <a:t>Strictly</a:t>
            </a:r>
            <a:r>
              <a:rPr lang="en-US" altLang="ko-KR" dirty="0"/>
              <a:t> prohibited</a:t>
            </a:r>
            <a:endParaRPr lang="en-US" altLang="ko-KR" sz="2000" dirty="0"/>
          </a:p>
          <a:p>
            <a:pPr lvl="1"/>
            <a:r>
              <a:rPr lang="en-US" altLang="ko-KR" b="1" dirty="0">
                <a:solidFill>
                  <a:srgbClr val="0000EA"/>
                </a:solidFill>
              </a:rPr>
              <a:t>Integrity</a:t>
            </a:r>
            <a:r>
              <a:rPr lang="en-US" altLang="ko-KR" dirty="0"/>
              <a:t> is more important than a grade!</a:t>
            </a:r>
          </a:p>
          <a:p>
            <a:pPr lvl="2"/>
            <a:r>
              <a:rPr lang="en-US" altLang="ko-KR" dirty="0"/>
              <a:t>University/academia is a place for ladies and gentlemen.</a:t>
            </a:r>
          </a:p>
          <a:p>
            <a:pPr lvl="1"/>
            <a:r>
              <a:rPr lang="en-US" altLang="ko-KR" dirty="0"/>
              <a:t>When copying is caught, </a:t>
            </a:r>
            <a:r>
              <a:rPr lang="en-US" altLang="ko-KR" b="1" dirty="0"/>
              <a:t>both</a:t>
            </a:r>
            <a:r>
              <a:rPr lang="en-US" altLang="ko-KR" dirty="0"/>
              <a:t> students who </a:t>
            </a:r>
            <a:r>
              <a:rPr lang="en-US" altLang="ko-KR" b="1" dirty="0"/>
              <a:t>showed</a:t>
            </a:r>
            <a:r>
              <a:rPr lang="en-US" altLang="ko-KR" dirty="0"/>
              <a:t> and </a:t>
            </a:r>
            <a:r>
              <a:rPr lang="en-US" altLang="ko-KR" b="1" dirty="0"/>
              <a:t>copied</a:t>
            </a:r>
            <a:r>
              <a:rPr lang="en-US" altLang="ko-KR" dirty="0"/>
              <a:t> will get </a:t>
            </a:r>
            <a:r>
              <a:rPr lang="en-US" altLang="ko-KR" b="1" dirty="0">
                <a:solidFill>
                  <a:srgbClr val="FF0000"/>
                </a:solidFill>
              </a:rPr>
              <a:t>F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grades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(Do not make innocent victims!)</a:t>
            </a:r>
            <a:endParaRPr lang="en-US" altLang="ko-KR" dirty="0"/>
          </a:p>
          <a:p>
            <a:pPr lvl="1"/>
            <a:r>
              <a:rPr lang="en-US" altLang="ko-KR" dirty="0"/>
              <a:t>Discussing together about HW and projects is okay, but you need to code individually!</a:t>
            </a:r>
          </a:p>
          <a:p>
            <a:pPr lvl="1"/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" altLang="ko-KR" dirty="0">
              <a:sym typeface="Wingdings" pitchFamily="2" charset="2"/>
            </a:endParaRPr>
          </a:p>
          <a:p>
            <a:pPr marL="0" indent="0" fontAlgn="base">
              <a:buNone/>
            </a:pPr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1028" name="Picture 4" descr="Stopping Unwanted Key Copies for Good - Northeast Security  SolutionsNortheast Security Solutions">
            <a:extLst>
              <a:ext uri="{FF2B5EF4-FFF2-40B4-BE49-F238E27FC236}">
                <a16:creationId xmlns:a16="http://schemas.microsoft.com/office/drawing/2014/main" id="{96E48E25-7E07-DC42-9B63-767099C8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642" y="2508119"/>
            <a:ext cx="2112358" cy="13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72F63-127B-8342-60CA-56CEB5BE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9</a:t>
            </a:fld>
            <a:r>
              <a:rPr lang="en-US"/>
              <a:t> / 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362255</TotalTime>
  <Words>3647</Words>
  <Application>Microsoft Macintosh PowerPoint</Application>
  <PresentationFormat>화면 슬라이드 쇼(4:3)</PresentationFormat>
  <Paragraphs>816</Paragraphs>
  <Slides>64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9" baseType="lpstr">
      <vt:lpstr>Apple SD Gothic Neo</vt:lpstr>
      <vt:lpstr>Arial Unicode MS</vt:lpstr>
      <vt:lpstr>Arial</vt:lpstr>
      <vt:lpstr>Calibri</vt:lpstr>
      <vt:lpstr>Cambria Math</vt:lpstr>
      <vt:lpstr>Courier</vt:lpstr>
      <vt:lpstr>Courier New</vt:lpstr>
      <vt:lpstr>Gill Sans</vt:lpstr>
      <vt:lpstr>Gill Sans MT</vt:lpstr>
      <vt:lpstr>Ink Free</vt:lpstr>
      <vt:lpstr>Lucida Console</vt:lpstr>
      <vt:lpstr>Symbol</vt:lpstr>
      <vt:lpstr>Tahoma</vt:lpstr>
      <vt:lpstr>Wingdings</vt:lpstr>
      <vt:lpstr>Office Theme</vt:lpstr>
      <vt:lpstr>430.211 Programming Methodology (프로그래밍 방법론)</vt:lpstr>
      <vt:lpstr>Outline</vt:lpstr>
      <vt:lpstr>Outline</vt:lpstr>
      <vt:lpstr>Intro &amp; Basic course info</vt:lpstr>
      <vt:lpstr>Intro &amp; Basic course info</vt:lpstr>
      <vt:lpstr>Intro &amp; Basic course info</vt:lpstr>
      <vt:lpstr>Lectures and Lab Sessions</vt:lpstr>
      <vt:lpstr>Grading policy</vt:lpstr>
      <vt:lpstr>Grading policy - Homework</vt:lpstr>
      <vt:lpstr>Grading policy - Homework</vt:lpstr>
      <vt:lpstr>Grading policy - Projects</vt:lpstr>
      <vt:lpstr>Grading policy – Delay</vt:lpstr>
      <vt:lpstr>Grading policy - Attendance</vt:lpstr>
      <vt:lpstr>Grading policy - Participation</vt:lpstr>
      <vt:lpstr>Prerequisites and Emphasis</vt:lpstr>
      <vt:lpstr>Schedule for Lecture/Lab1</vt:lpstr>
      <vt:lpstr>Schedule for Lab2</vt:lpstr>
      <vt:lpstr>Other References</vt:lpstr>
      <vt:lpstr>Outline</vt:lpstr>
      <vt:lpstr>Before we begin…</vt:lpstr>
      <vt:lpstr>Before we begin…</vt:lpstr>
      <vt:lpstr>Before we begin…</vt:lpstr>
      <vt:lpstr>Programming Paradigms</vt:lpstr>
      <vt:lpstr>Low-level vs. High-level Programming</vt:lpstr>
      <vt:lpstr>Comparison between C, C++ and Python : A Simple C Program</vt:lpstr>
      <vt:lpstr>Comparison between C, C++ and Python : A Simple C++ Program</vt:lpstr>
      <vt:lpstr>Comparison between C, C++ and Python : Compile &amp; Execute</vt:lpstr>
      <vt:lpstr>Comparison between C, C++ and Python  : A Simple Python Program</vt:lpstr>
      <vt:lpstr>Comparison between C, C++ and Python  : In Python Shell,  Interpret Each Line…</vt:lpstr>
      <vt:lpstr>Comparison between C, C++ and Python  : In Python IDLE, Check Syntax &amp; Interpret</vt:lpstr>
      <vt:lpstr>Comparison between C, C++ and Python  : In C++, Compile &amp; Execute</vt:lpstr>
      <vt:lpstr>Styles of Computer Programming</vt:lpstr>
      <vt:lpstr>Why C++?</vt:lpstr>
      <vt:lpstr>Display 1.1   A Sample C++ Program (1 of 2)</vt:lpstr>
      <vt:lpstr>Display 1.1   A Sample C++ Program (2 of 2)</vt:lpstr>
      <vt:lpstr>Variables</vt:lpstr>
      <vt:lpstr>Data Types:  Display 1.2  Simple Types (1 of 2)</vt:lpstr>
      <vt:lpstr>Data Types:  Display 1.2  Simple Types (2 of 2)</vt:lpstr>
      <vt:lpstr>Assignment Statements</vt:lpstr>
      <vt:lpstr>Assignment Statements : Shorthand Notations</vt:lpstr>
      <vt:lpstr>Assignment Rules / Compatibility</vt:lpstr>
      <vt:lpstr>Escape Sequences</vt:lpstr>
      <vt:lpstr>Display 1.3   Some Escape Sequences (1 of 2)</vt:lpstr>
      <vt:lpstr>Display 1.3   Some Escape Sequences (2 of 2)</vt:lpstr>
      <vt:lpstr>Arithmetic Precision</vt:lpstr>
      <vt:lpstr>Arithmetic Precision : Examples</vt:lpstr>
      <vt:lpstr>Arithmetic Precision : Examples</vt:lpstr>
      <vt:lpstr>Individual Arithmetic Precision </vt:lpstr>
      <vt:lpstr>Type Casting (Type Conversion) </vt:lpstr>
      <vt:lpstr>Shorthand Increment/Decrement Operators</vt:lpstr>
      <vt:lpstr>Shorthand Operators: Two Options</vt:lpstr>
      <vt:lpstr>Post-Increment in Action</vt:lpstr>
      <vt:lpstr>Pre-Increment in Action</vt:lpstr>
      <vt:lpstr>Console Input/Output</vt:lpstr>
      <vt:lpstr>Separating Lines of Output</vt:lpstr>
      <vt:lpstr>Console Output</vt:lpstr>
      <vt:lpstr>Input using cin</vt:lpstr>
      <vt:lpstr>Formatting numbers with decimal point</vt:lpstr>
      <vt:lpstr>Program Style: Comments</vt:lpstr>
      <vt:lpstr>Program Style: Identifier naming</vt:lpstr>
      <vt:lpstr>Libraries</vt:lpstr>
      <vt:lpstr>Namespaces</vt:lpstr>
      <vt:lpstr>Summary 1</vt:lpstr>
      <vt:lpstr>Thank you!</vt:lpstr>
    </vt:vector>
  </TitlesOfParts>
  <Company>Yahoo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methods for computer science and software engineering</dc:title>
  <dc:creator>Yahoo</dc:creator>
  <cp:lastModifiedBy>David Moon</cp:lastModifiedBy>
  <cp:revision>2489</cp:revision>
  <cp:lastPrinted>2018-06-23T17:58:32Z</cp:lastPrinted>
  <dcterms:created xsi:type="dcterms:W3CDTF">2011-10-29T09:19:52Z</dcterms:created>
  <dcterms:modified xsi:type="dcterms:W3CDTF">2025-09-03T01:02:53Z</dcterms:modified>
</cp:coreProperties>
</file>